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0" r:id="rId2"/>
    <p:sldId id="276" r:id="rId3"/>
    <p:sldId id="268" r:id="rId4"/>
    <p:sldId id="258" r:id="rId5"/>
    <p:sldId id="260" r:id="rId6"/>
    <p:sldId id="261" r:id="rId7"/>
    <p:sldId id="263" r:id="rId8"/>
    <p:sldId id="269" r:id="rId9"/>
    <p:sldId id="264" r:id="rId10"/>
    <p:sldId id="272" r:id="rId11"/>
    <p:sldId id="267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6" d="100"/>
          <a:sy n="46" d="100"/>
        </p:scale>
        <p:origin x="-6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E4724-6FAD-FA47-8823-5E577B50C130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BC90D9B-EEF5-8E41-A9EC-7930E101285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E4724-6FAD-FA47-8823-5E577B50C130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0D9B-EEF5-8E41-A9EC-7930E10128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E4724-6FAD-FA47-8823-5E577B50C130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0D9B-EEF5-8E41-A9EC-7930E10128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E4724-6FAD-FA47-8823-5E577B50C130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0D9B-EEF5-8E41-A9EC-7930E10128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E4724-6FAD-FA47-8823-5E577B50C130}" type="datetimeFigureOut">
              <a:rPr lang="en-US" smtClean="0"/>
              <a:t>1/26/16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0D9B-EEF5-8E41-A9EC-7930E101285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E4724-6FAD-FA47-8823-5E577B50C130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0D9B-EEF5-8E41-A9EC-7930E10128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E4724-6FAD-FA47-8823-5E577B50C130}" type="datetimeFigureOut">
              <a:rPr lang="en-US" smtClean="0"/>
              <a:t>1/26/16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0D9B-EEF5-8E41-A9EC-7930E10128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E4724-6FAD-FA47-8823-5E577B50C130}" type="datetimeFigureOut">
              <a:rPr lang="en-US" smtClean="0"/>
              <a:t>1/26/16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0D9B-EEF5-8E41-A9EC-7930E10128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E4724-6FAD-FA47-8823-5E577B50C130}" type="datetimeFigureOut">
              <a:rPr lang="en-US" smtClean="0"/>
              <a:t>1/26/16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0D9B-EEF5-8E41-A9EC-7930E10128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E4724-6FAD-FA47-8823-5E577B50C130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0D9B-EEF5-8E41-A9EC-7930E101285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E4724-6FAD-FA47-8823-5E577B50C130}" type="datetimeFigureOut">
              <a:rPr lang="en-US" smtClean="0"/>
              <a:t>1/26/16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0D9B-EEF5-8E41-A9EC-7930E101285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78E4724-6FAD-FA47-8823-5E577B50C130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BC90D9B-EEF5-8E41-A9EC-7930E101285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024688" cy="1143000"/>
          </a:xfrm>
        </p:spPr>
        <p:txBody>
          <a:bodyPr/>
          <a:lstStyle/>
          <a:p>
            <a:pPr>
              <a:defRPr/>
            </a:pPr>
            <a:r>
              <a:rPr lang="en-US" dirty="0" err="1">
                <a:latin typeface="Arial" charset="0"/>
                <a:cs typeface="+mj-cs"/>
              </a:rPr>
              <a:t>Ejercicio</a:t>
            </a:r>
            <a:r>
              <a:rPr lang="en-US" dirty="0">
                <a:latin typeface="Arial" charset="0"/>
                <a:cs typeface="+mj-cs"/>
              </a:rPr>
              <a:t> </a:t>
            </a:r>
            <a:r>
              <a:rPr lang="en-US" dirty="0" err="1">
                <a:latin typeface="Arial" charset="0"/>
                <a:cs typeface="+mj-cs"/>
              </a:rPr>
              <a:t>inicial</a:t>
            </a:r>
            <a:r>
              <a:rPr lang="en-US" dirty="0">
                <a:latin typeface="Arial" charset="0"/>
                <a:cs typeface="+mj-cs"/>
              </a:rPr>
              <a:t> </a:t>
            </a:r>
            <a:r>
              <a:rPr lang="en-US" dirty="0">
                <a:latin typeface="Arial" charset="0"/>
              </a:rPr>
              <a:t>5</a:t>
            </a:r>
            <a:endParaRPr lang="en-US" dirty="0">
              <a:latin typeface="Arial" charset="0"/>
              <a:cs typeface="+mj-cs"/>
            </a:endParaRP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533400" y="1131888"/>
            <a:ext cx="5627688" cy="6356350"/>
          </a:xfrm>
        </p:spPr>
        <p:txBody>
          <a:bodyPr>
            <a:noAutofit/>
          </a:bodyPr>
          <a:lstStyle/>
          <a:p>
            <a:pPr marL="82550" indent="0">
              <a:buFont typeface="Wingdings 2" charset="0"/>
              <a:buNone/>
              <a:defRPr/>
            </a:pPr>
            <a:endParaRPr lang="en-US" sz="2800" b="1" dirty="0" smtClean="0">
              <a:cs typeface="+mn-cs"/>
            </a:endParaRPr>
          </a:p>
          <a:p>
            <a:pPr marL="82550" indent="0">
              <a:buFont typeface="Wingdings 2" charset="0"/>
              <a:buNone/>
              <a:defRPr/>
            </a:pPr>
            <a:endParaRPr lang="en-US" sz="2800" b="1" dirty="0" smtClean="0">
              <a:cs typeface="+mn-cs"/>
            </a:endParaRPr>
          </a:p>
        </p:txBody>
      </p:sp>
      <p:sp>
        <p:nvSpPr>
          <p:cNvPr id="4" name="Round Same Side Corner Rectangle 3"/>
          <p:cNvSpPr/>
          <p:nvPr/>
        </p:nvSpPr>
        <p:spPr>
          <a:xfrm>
            <a:off x="6019800" y="863600"/>
            <a:ext cx="2624138" cy="5410200"/>
          </a:xfrm>
          <a:prstGeom prst="round2Same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200" b="1" dirty="0">
                <a:solidFill>
                  <a:schemeClr val="bg1"/>
                </a:solidFill>
              </a:rPr>
              <a:t>¿</a:t>
            </a:r>
            <a:r>
              <a:rPr lang="en-US" sz="2200" b="1" dirty="0" err="1">
                <a:solidFill>
                  <a:schemeClr val="bg1"/>
                </a:solidFill>
              </a:rPr>
              <a:t>Qué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necesitas</a:t>
            </a:r>
            <a:r>
              <a:rPr lang="en-US" sz="2200" b="1" dirty="0">
                <a:solidFill>
                  <a:schemeClr val="bg1"/>
                </a:solidFill>
              </a:rPr>
              <a:t> hoy? What do you need today?: </a:t>
            </a:r>
          </a:p>
          <a:p>
            <a:pPr>
              <a:defRPr/>
            </a:pPr>
            <a:endParaRPr lang="en-US" sz="2200" b="1" dirty="0">
              <a:solidFill>
                <a:schemeClr val="bg1"/>
              </a:solidFill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es-ES_tradnl" sz="2200" b="1" dirty="0">
                <a:solidFill>
                  <a:schemeClr val="bg1"/>
                </a:solidFill>
              </a:rPr>
              <a:t>Bolígrafo-Pen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s-ES_tradnl" sz="2200" b="1" dirty="0">
                <a:solidFill>
                  <a:schemeClr val="bg1"/>
                </a:solidFill>
              </a:rPr>
              <a:t>Lápiz- </a:t>
            </a:r>
            <a:r>
              <a:rPr lang="es-ES_tradnl" sz="2200" b="1" dirty="0" err="1">
                <a:solidFill>
                  <a:schemeClr val="bg1"/>
                </a:solidFill>
              </a:rPr>
              <a:t>Pencil</a:t>
            </a:r>
            <a:endParaRPr lang="es-ES_tradnl" sz="2200" b="1" dirty="0">
              <a:solidFill>
                <a:schemeClr val="bg1"/>
              </a:solidFill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es-ES_tradnl" sz="2200" b="1" dirty="0">
                <a:solidFill>
                  <a:schemeClr val="bg1"/>
                </a:solidFill>
              </a:rPr>
              <a:t>i-</a:t>
            </a:r>
            <a:r>
              <a:rPr lang="es-ES_tradnl" sz="2200" b="1" dirty="0" err="1">
                <a:solidFill>
                  <a:schemeClr val="bg1"/>
                </a:solidFill>
              </a:rPr>
              <a:t>pad</a:t>
            </a:r>
            <a:r>
              <a:rPr lang="es-ES_tradnl" sz="2200" b="1" dirty="0">
                <a:solidFill>
                  <a:schemeClr val="bg1"/>
                </a:solidFill>
              </a:rPr>
              <a:t> 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s-ES_tradnl" sz="2200" b="1" dirty="0">
                <a:solidFill>
                  <a:schemeClr val="bg1"/>
                </a:solidFill>
              </a:rPr>
              <a:t>Una actitud positiva </a:t>
            </a:r>
            <a:r>
              <a:rPr lang="es-ES_tradnl" sz="2200" b="1" dirty="0">
                <a:solidFill>
                  <a:schemeClr val="bg1"/>
                </a:solidFill>
                <a:sym typeface="Wingdings"/>
              </a:rPr>
              <a:t>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s-ES_tradnl" sz="2200" b="1" dirty="0">
                <a:solidFill>
                  <a:schemeClr val="bg1"/>
                </a:solidFill>
                <a:sym typeface="Wingdings"/>
              </a:rPr>
              <a:t>Cuaderno 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s-ES_tradnl" sz="2200" b="1" dirty="0">
                <a:solidFill>
                  <a:schemeClr val="bg1"/>
                </a:solidFill>
                <a:sym typeface="Wingdings"/>
              </a:rPr>
              <a:t>Folder (Sobre)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s-ES_tradnl" sz="2200" b="1" dirty="0">
                <a:solidFill>
                  <a:schemeClr val="bg1"/>
                </a:solidFill>
                <a:sym typeface="Wingdings"/>
              </a:rPr>
              <a:t>Bolígrafo de color</a:t>
            </a:r>
            <a:endParaRPr lang="es-ES_tradnl" sz="22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944" y="5073472"/>
            <a:ext cx="6069144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i="1" dirty="0" err="1"/>
              <a:t>Objetivo</a:t>
            </a:r>
            <a:r>
              <a:rPr lang="en-US" sz="2400" i="1" dirty="0"/>
              <a:t>: Al fin de </a:t>
            </a:r>
            <a:r>
              <a:rPr lang="en-US" sz="2400" i="1" dirty="0" err="1"/>
              <a:t>clase</a:t>
            </a:r>
            <a:r>
              <a:rPr lang="en-US" sz="2400" i="1" dirty="0"/>
              <a:t>, los </a:t>
            </a:r>
            <a:r>
              <a:rPr lang="en-US" sz="2400" i="1" dirty="0" err="1"/>
              <a:t>estudiantes</a:t>
            </a:r>
            <a:r>
              <a:rPr lang="en-US" sz="2400" i="1" dirty="0"/>
              <a:t> </a:t>
            </a:r>
            <a:r>
              <a:rPr lang="en-US" sz="2400" i="1" dirty="0" err="1"/>
              <a:t>podrán</a:t>
            </a:r>
            <a:r>
              <a:rPr lang="en-US" sz="2400" i="1" dirty="0"/>
              <a:t> </a:t>
            </a:r>
            <a:r>
              <a:rPr lang="en-US" sz="2400" i="1" dirty="0" err="1"/>
              <a:t>usar</a:t>
            </a:r>
            <a:r>
              <a:rPr lang="en-US" sz="2400" i="1" dirty="0"/>
              <a:t> </a:t>
            </a:r>
            <a:r>
              <a:rPr lang="en-US" sz="2400" i="1" dirty="0" err="1"/>
              <a:t>conjunciones</a:t>
            </a:r>
            <a:r>
              <a:rPr lang="en-US" sz="2400" i="1" dirty="0"/>
              <a:t>, </a:t>
            </a:r>
            <a:r>
              <a:rPr lang="en-US" sz="2400" i="1" dirty="0" err="1"/>
              <a:t>gentilicios</a:t>
            </a:r>
            <a:r>
              <a:rPr lang="en-US" sz="2400" i="1" dirty="0"/>
              <a:t> y </a:t>
            </a:r>
            <a:r>
              <a:rPr lang="en-US" sz="2400" i="1" dirty="0" err="1"/>
              <a:t>topónimos</a:t>
            </a:r>
            <a:r>
              <a:rPr lang="en-US" sz="2400" i="1" dirty="0"/>
              <a:t> con 80% </a:t>
            </a:r>
            <a:r>
              <a:rPr lang="en-US" sz="2400" i="1" dirty="0" err="1"/>
              <a:t>precisión</a:t>
            </a:r>
            <a:r>
              <a:rPr lang="en-US" sz="2400" i="1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539501"/>
            <a:ext cx="5141756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¿</a:t>
            </a:r>
            <a:r>
              <a:rPr lang="en-US" sz="2800" dirty="0" err="1" smtClean="0"/>
              <a:t>Cómo</a:t>
            </a:r>
            <a:r>
              <a:rPr lang="en-US" sz="2800" dirty="0" smtClean="0"/>
              <a:t> se le dice a </a:t>
            </a:r>
            <a:r>
              <a:rPr lang="en-US" sz="2800" dirty="0" err="1" smtClean="0"/>
              <a:t>una</a:t>
            </a:r>
            <a:r>
              <a:rPr lang="en-US" sz="2800" dirty="0" smtClean="0"/>
              <a:t> persona de los </a:t>
            </a:r>
            <a:r>
              <a:rPr lang="en-US" sz="2800" dirty="0" err="1" smtClean="0"/>
              <a:t>siguientes</a:t>
            </a:r>
            <a:r>
              <a:rPr lang="en-US" sz="2800" dirty="0" smtClean="0"/>
              <a:t> </a:t>
            </a:r>
            <a:r>
              <a:rPr lang="en-US" sz="2800" dirty="0" err="1" smtClean="0"/>
              <a:t>lugares</a:t>
            </a:r>
            <a:r>
              <a:rPr lang="en-US" sz="2800" dirty="0" smtClean="0"/>
              <a:t>? </a:t>
            </a:r>
          </a:p>
          <a:p>
            <a:endParaRPr lang="en-US" sz="2800" dirty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Nicaragua 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Los Angeles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err="1" smtClean="0"/>
              <a:t>Estados</a:t>
            </a:r>
            <a:r>
              <a:rPr lang="en-US" sz="2800" dirty="0" smtClean="0"/>
              <a:t> </a:t>
            </a:r>
            <a:r>
              <a:rPr lang="en-US" sz="2800" dirty="0" err="1"/>
              <a:t>U</a:t>
            </a:r>
            <a:r>
              <a:rPr lang="en-US" sz="2800" dirty="0" err="1" smtClean="0"/>
              <a:t>nidos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7978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Ejemplo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err="1" smtClean="0"/>
              <a:t>Topónimo-España</a:t>
            </a:r>
            <a:endParaRPr lang="en-US" sz="3000" dirty="0" smtClean="0"/>
          </a:p>
          <a:p>
            <a:r>
              <a:rPr lang="en-US" sz="3000" dirty="0" err="1" smtClean="0"/>
              <a:t>Gentilicio</a:t>
            </a:r>
            <a:r>
              <a:rPr lang="en-US" sz="3000" dirty="0" smtClean="0"/>
              <a:t>- </a:t>
            </a:r>
            <a:r>
              <a:rPr lang="en-US" sz="3000" dirty="0" err="1" smtClean="0"/>
              <a:t>Español</a:t>
            </a:r>
            <a:endParaRPr lang="en-US" sz="3000" dirty="0" smtClean="0"/>
          </a:p>
          <a:p>
            <a:endParaRPr lang="en-US" sz="3000" dirty="0"/>
          </a:p>
          <a:p>
            <a:r>
              <a:rPr lang="en-US" sz="3000" dirty="0" smtClean="0"/>
              <a:t>Uruguay</a:t>
            </a:r>
            <a:r>
              <a:rPr lang="en-US" sz="3000" dirty="0" smtClean="0">
                <a:sym typeface="Wingdings"/>
              </a:rPr>
              <a:t> </a:t>
            </a:r>
            <a:r>
              <a:rPr lang="en-US" sz="3000" dirty="0" err="1" smtClean="0">
                <a:sym typeface="Wingdings"/>
              </a:rPr>
              <a:t>uruguayo</a:t>
            </a:r>
            <a:r>
              <a:rPr lang="en-US" sz="3000" dirty="0" smtClean="0">
                <a:sym typeface="Wingdings"/>
              </a:rPr>
              <a:t>(a)</a:t>
            </a:r>
            <a:endParaRPr lang="en-US" sz="3000" dirty="0"/>
          </a:p>
        </p:txBody>
      </p:sp>
      <p:pic>
        <p:nvPicPr>
          <p:cNvPr id="4" name="Picture 3" descr="imgr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312" y="4187138"/>
            <a:ext cx="36830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754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Ejemplo de Gentilicios</a:t>
            </a:r>
            <a:endParaRPr lang="es-ES_tradnl" dirty="0"/>
          </a:p>
        </p:txBody>
      </p:sp>
      <p:pic>
        <p:nvPicPr>
          <p:cNvPr id="4" name="Content Placeholder 3" descr="Screen Shot 2016-01-25 at 12.23.14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0657" b="-70657"/>
          <a:stretch>
            <a:fillRect/>
          </a:stretch>
        </p:blipFill>
        <p:spPr>
          <a:xfrm>
            <a:off x="426128" y="1597234"/>
            <a:ext cx="8521949" cy="4528930"/>
          </a:xfrm>
        </p:spPr>
      </p:pic>
    </p:spTree>
    <p:extLst>
      <p:ext uri="{BB962C8B-B14F-4D97-AF65-F5344CB8AC3E}">
        <p14:creationId xmlns:p14="http://schemas.microsoft.com/office/powerpoint/2010/main" val="3572503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81013" y="136525"/>
            <a:ext cx="4102100" cy="6505575"/>
          </a:xfrm>
          <a:prstGeom prst="round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583113" y="136525"/>
            <a:ext cx="4410075" cy="6505575"/>
          </a:xfrm>
          <a:prstGeom prst="roundRect">
            <a:avLst/>
          </a:prstGeom>
          <a:solidFill>
            <a:srgbClr val="0000FF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939" name="TextBox 5"/>
          <p:cNvSpPr txBox="1">
            <a:spLocks noChangeArrowheads="1"/>
          </p:cNvSpPr>
          <p:nvPr/>
        </p:nvSpPr>
        <p:spPr bwMode="auto">
          <a:xfrm>
            <a:off x="960438" y="652463"/>
            <a:ext cx="3090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 sz="1800"/>
          </a:p>
        </p:txBody>
      </p:sp>
      <p:sp>
        <p:nvSpPr>
          <p:cNvPr id="7" name="TextBox 6"/>
          <p:cNvSpPr txBox="1"/>
          <p:nvPr/>
        </p:nvSpPr>
        <p:spPr>
          <a:xfrm>
            <a:off x="4737101" y="344488"/>
            <a:ext cx="4256088" cy="5139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 err="1">
                <a:solidFill>
                  <a:srgbClr val="FFFFFF"/>
                </a:solidFill>
                <a:latin typeface="Chalkduster"/>
                <a:cs typeface="Chalkduster"/>
              </a:rPr>
              <a:t>Estación</a:t>
            </a:r>
            <a:r>
              <a:rPr lang="en-US" sz="2000" b="1" dirty="0">
                <a:solidFill>
                  <a:srgbClr val="FFFFFF"/>
                </a:solidFill>
                <a:latin typeface="Chalkduster"/>
                <a:cs typeface="Chalkduster"/>
              </a:rPr>
              <a:t> </a:t>
            </a:r>
            <a:r>
              <a:rPr lang="en-US" sz="2000" b="1" dirty="0" err="1">
                <a:solidFill>
                  <a:srgbClr val="FFFFFF"/>
                </a:solidFill>
                <a:latin typeface="Chalkduster"/>
                <a:cs typeface="Chalkduster"/>
              </a:rPr>
              <a:t>Colaborativa</a:t>
            </a:r>
            <a:r>
              <a:rPr lang="en-US" sz="2000" b="1" dirty="0">
                <a:solidFill>
                  <a:srgbClr val="FFFFFF"/>
                </a:solidFill>
                <a:latin typeface="Chalkduster"/>
                <a:cs typeface="Chalkduster"/>
              </a:rPr>
              <a:t> </a:t>
            </a:r>
          </a:p>
          <a:p>
            <a:pPr marL="342900" indent="-342900">
              <a:buFont typeface="Arial"/>
              <a:buChar char="•"/>
              <a:defRPr/>
            </a:pPr>
            <a:endParaRPr lang="en-US" sz="2200" b="1" dirty="0">
              <a:solidFill>
                <a:srgbClr val="FFFFFF"/>
              </a:solidFill>
            </a:endParaRPr>
          </a:p>
          <a:p>
            <a:pPr>
              <a:defRPr/>
            </a:pPr>
            <a:r>
              <a:rPr lang="en-US" sz="2200" b="1" dirty="0">
                <a:solidFill>
                  <a:srgbClr val="FFFFFF"/>
                </a:solidFill>
              </a:rPr>
              <a:t>1) </a:t>
            </a:r>
            <a:r>
              <a:rPr lang="en-US" sz="2200" b="1" dirty="0" err="1">
                <a:solidFill>
                  <a:srgbClr val="FFFFFF"/>
                </a:solidFill>
              </a:rPr>
              <a:t>Asignar</a:t>
            </a:r>
            <a:r>
              <a:rPr lang="en-US" sz="2200" b="1" dirty="0">
                <a:solidFill>
                  <a:srgbClr val="FFFFFF"/>
                </a:solidFill>
              </a:rPr>
              <a:t> </a:t>
            </a:r>
            <a:r>
              <a:rPr lang="en-US" sz="2200" b="1" dirty="0" err="1">
                <a:solidFill>
                  <a:srgbClr val="FFFFFF"/>
                </a:solidFill>
              </a:rPr>
              <a:t>posiciones</a:t>
            </a:r>
            <a:r>
              <a:rPr lang="en-US" sz="2200" b="1" dirty="0">
                <a:solidFill>
                  <a:srgbClr val="FFFFFF"/>
                </a:solidFill>
              </a:rPr>
              <a:t>.</a:t>
            </a:r>
            <a:br>
              <a:rPr lang="en-US" sz="2200" b="1" dirty="0">
                <a:solidFill>
                  <a:srgbClr val="FFFFFF"/>
                </a:solidFill>
              </a:rPr>
            </a:br>
            <a:endParaRPr lang="en-US" sz="2200" b="1" dirty="0">
              <a:solidFill>
                <a:srgbClr val="FFFFFF"/>
              </a:solidFill>
            </a:endParaRPr>
          </a:p>
          <a:p>
            <a:pPr>
              <a:defRPr/>
            </a:pPr>
            <a:r>
              <a:rPr lang="en-US" sz="2200" b="1" dirty="0">
                <a:solidFill>
                  <a:srgbClr val="FFFFFF"/>
                </a:solidFill>
              </a:rPr>
              <a:t>2) </a:t>
            </a:r>
            <a:r>
              <a:rPr lang="en-US" sz="2200" b="1" dirty="0" err="1">
                <a:solidFill>
                  <a:srgbClr val="FFFFFF"/>
                </a:solidFill>
              </a:rPr>
              <a:t>Trabajar</a:t>
            </a:r>
            <a:r>
              <a:rPr lang="en-US" sz="2200" b="1" dirty="0">
                <a:solidFill>
                  <a:srgbClr val="FFFFFF"/>
                </a:solidFill>
              </a:rPr>
              <a:t> en el </a:t>
            </a:r>
            <a:r>
              <a:rPr lang="en-US" sz="2200" b="1" dirty="0" err="1">
                <a:solidFill>
                  <a:srgbClr val="FFFFFF"/>
                </a:solidFill>
              </a:rPr>
              <a:t>proyecto</a:t>
            </a:r>
            <a:r>
              <a:rPr lang="en-US" sz="2200" b="1" dirty="0">
                <a:solidFill>
                  <a:srgbClr val="FFFFFF"/>
                </a:solidFill>
              </a:rPr>
              <a:t> </a:t>
            </a:r>
            <a:r>
              <a:rPr lang="en-US" sz="2200" b="1" dirty="0" err="1" smtClean="0">
                <a:solidFill>
                  <a:srgbClr val="FFFFFF"/>
                </a:solidFill>
              </a:rPr>
              <a:t>sobre</a:t>
            </a:r>
            <a:r>
              <a:rPr lang="en-US" sz="2200" b="1" dirty="0" smtClean="0">
                <a:solidFill>
                  <a:srgbClr val="FFFFFF"/>
                </a:solidFill>
              </a:rPr>
              <a:t> la </a:t>
            </a:r>
            <a:r>
              <a:rPr lang="en-US" sz="2200" b="1" dirty="0" err="1" smtClean="0">
                <a:solidFill>
                  <a:srgbClr val="FFFFFF"/>
                </a:solidFill>
              </a:rPr>
              <a:t>encuesta</a:t>
            </a:r>
            <a:r>
              <a:rPr lang="en-US" sz="2200" b="1" dirty="0" smtClean="0">
                <a:solidFill>
                  <a:srgbClr val="FFFFFF"/>
                </a:solidFill>
              </a:rPr>
              <a:t>. </a:t>
            </a:r>
          </a:p>
          <a:p>
            <a:pPr>
              <a:defRPr/>
            </a:pPr>
            <a:endParaRPr lang="en-US" sz="2200" b="1" dirty="0">
              <a:solidFill>
                <a:srgbClr val="FFFFFF"/>
              </a:solidFill>
            </a:endParaRPr>
          </a:p>
          <a:p>
            <a:pPr>
              <a:defRPr/>
            </a:pPr>
            <a:r>
              <a:rPr lang="en-US" sz="2200" b="1" dirty="0">
                <a:solidFill>
                  <a:srgbClr val="FFFFFF"/>
                </a:solidFill>
              </a:rPr>
              <a:t>3) </a:t>
            </a:r>
            <a:r>
              <a:rPr lang="en-US" sz="2200" b="1" dirty="0" err="1" smtClean="0">
                <a:solidFill>
                  <a:srgbClr val="FFFFFF"/>
                </a:solidFill>
              </a:rPr>
              <a:t>Analizar</a:t>
            </a:r>
            <a:r>
              <a:rPr lang="en-US" sz="2200" b="1" dirty="0" smtClean="0">
                <a:solidFill>
                  <a:srgbClr val="FFFFFF"/>
                </a:solidFill>
              </a:rPr>
              <a:t> la </a:t>
            </a:r>
            <a:r>
              <a:rPr lang="en-US" sz="2200" b="1" dirty="0" err="1" smtClean="0">
                <a:solidFill>
                  <a:srgbClr val="FFFFFF"/>
                </a:solidFill>
              </a:rPr>
              <a:t>encuesta</a:t>
            </a:r>
            <a:r>
              <a:rPr lang="en-US" sz="2200" b="1" dirty="0" smtClean="0">
                <a:solidFill>
                  <a:srgbClr val="FFFFFF"/>
                </a:solidFill>
              </a:rPr>
              <a:t>.</a:t>
            </a:r>
            <a:endParaRPr lang="en-US" sz="2200" b="1" dirty="0">
              <a:solidFill>
                <a:srgbClr val="FFFFFF"/>
              </a:solidFill>
            </a:endParaRPr>
          </a:p>
          <a:p>
            <a:pPr>
              <a:defRPr/>
            </a:pPr>
            <a:endParaRPr lang="en-US" sz="2200" b="1" dirty="0">
              <a:solidFill>
                <a:srgbClr val="FFFFFF"/>
              </a:solidFill>
            </a:endParaRPr>
          </a:p>
          <a:p>
            <a:pPr>
              <a:defRPr/>
            </a:pPr>
            <a:r>
              <a:rPr lang="en-US" sz="2200" b="1" dirty="0" smtClean="0">
                <a:solidFill>
                  <a:srgbClr val="FFFFFF"/>
                </a:solidFill>
              </a:rPr>
              <a:t>-</a:t>
            </a:r>
            <a:r>
              <a:rPr lang="en-US" sz="2200" b="1" dirty="0">
                <a:solidFill>
                  <a:srgbClr val="FFFFFF"/>
                </a:solidFill>
              </a:rPr>
              <a:t>-----------------------------------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sz="2200" b="1" dirty="0">
                <a:solidFill>
                  <a:srgbClr val="FFFFFF"/>
                </a:solidFill>
              </a:rPr>
              <a:t>Expectations: Level 2 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sz="2200" b="1" dirty="0">
                <a:solidFill>
                  <a:srgbClr val="FFFFFF"/>
                </a:solidFill>
              </a:rPr>
              <a:t>All must work together.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sz="2200" b="1" dirty="0">
                <a:solidFill>
                  <a:srgbClr val="FFFFFF"/>
                </a:solidFill>
              </a:rPr>
              <a:t>Leader is allowed clarifying questions.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1013" y="436563"/>
            <a:ext cx="4256087" cy="572464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00" b="1" dirty="0" err="1">
                <a:solidFill>
                  <a:schemeClr val="bg1"/>
                </a:solidFill>
                <a:latin typeface="Chalkduster"/>
                <a:cs typeface="Chalkduster"/>
              </a:rPr>
              <a:t>Estación</a:t>
            </a:r>
            <a:r>
              <a:rPr lang="en-US" sz="2200" b="1" dirty="0">
                <a:solidFill>
                  <a:schemeClr val="bg1"/>
                </a:solidFill>
                <a:latin typeface="Chalkduster"/>
                <a:cs typeface="Chalkduster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Chalkduster"/>
                <a:cs typeface="Chalkduster"/>
              </a:rPr>
              <a:t>Independiente</a:t>
            </a:r>
            <a:endParaRPr lang="en-US" sz="2200" b="1" dirty="0">
              <a:solidFill>
                <a:schemeClr val="bg1"/>
              </a:solidFill>
              <a:latin typeface="Chalkduster"/>
              <a:cs typeface="Chalkduster"/>
            </a:endParaRPr>
          </a:p>
          <a:p>
            <a:pPr algn="ctr">
              <a:defRPr/>
            </a:pPr>
            <a:endParaRPr lang="en-US" sz="2200" b="1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457200" indent="-457200">
              <a:buFontTx/>
              <a:buAutoNum type="arabicParenR"/>
              <a:defRPr/>
            </a:pPr>
            <a:r>
              <a:rPr lang="es-ES_tradnl" sz="2200" b="1" dirty="0" smtClean="0">
                <a:solidFill>
                  <a:schemeClr val="bg1"/>
                </a:solidFill>
                <a:latin typeface="Calibri"/>
                <a:cs typeface="Calibri"/>
              </a:rPr>
              <a:t>Práctica de conjunciones  + Gentilicios y topónimos.</a:t>
            </a:r>
          </a:p>
          <a:p>
            <a:pPr>
              <a:defRPr/>
            </a:pPr>
            <a:endParaRPr lang="en-US" sz="2200" b="1" dirty="0" smtClean="0">
              <a:solidFill>
                <a:schemeClr val="bg1"/>
              </a:solidFill>
              <a:latin typeface="Calibri"/>
              <a:cs typeface="Calibri"/>
            </a:endParaRPr>
          </a:p>
          <a:p>
            <a:pPr>
              <a:defRPr/>
            </a:pPr>
            <a:r>
              <a:rPr lang="en-US" sz="2200" b="1" dirty="0" smtClean="0">
                <a:solidFill>
                  <a:schemeClr val="bg1"/>
                </a:solidFill>
                <a:latin typeface="Calibri"/>
                <a:cs typeface="Calibri"/>
              </a:rPr>
              <a:t>2) </a:t>
            </a:r>
            <a:r>
              <a:rPr lang="en-US" sz="2200" b="1" dirty="0" err="1" smtClean="0">
                <a:solidFill>
                  <a:schemeClr val="bg1"/>
                </a:solidFill>
                <a:latin typeface="Calibri"/>
                <a:cs typeface="Calibri"/>
              </a:rPr>
              <a:t>Ayuda</a:t>
            </a:r>
            <a:r>
              <a:rPr lang="en-US" sz="2200" b="1" dirty="0" smtClean="0">
                <a:solidFill>
                  <a:schemeClr val="bg1"/>
                </a:solidFill>
                <a:latin typeface="Calibri"/>
                <a:cs typeface="Calibri"/>
              </a:rPr>
              <a:t> p. 171</a:t>
            </a:r>
          </a:p>
          <a:p>
            <a:pPr>
              <a:defRPr/>
            </a:pPr>
            <a:endParaRPr lang="en-US" sz="2200" b="1" dirty="0" smtClean="0">
              <a:solidFill>
                <a:schemeClr val="bg1"/>
              </a:solidFill>
              <a:latin typeface="Calibri"/>
              <a:cs typeface="Calibri"/>
            </a:endParaRPr>
          </a:p>
          <a:p>
            <a:pPr>
              <a:defRPr/>
            </a:pPr>
            <a:r>
              <a:rPr lang="en-US" sz="2000" dirty="0" err="1" smtClean="0">
                <a:solidFill>
                  <a:srgbClr val="FFFFFF"/>
                </a:solidFill>
              </a:rPr>
              <a:t>Objetivo</a:t>
            </a:r>
            <a:r>
              <a:rPr lang="en-US" sz="2000" dirty="0">
                <a:solidFill>
                  <a:srgbClr val="FFFFFF"/>
                </a:solidFill>
              </a:rPr>
              <a:t>: Al fin de </a:t>
            </a:r>
            <a:r>
              <a:rPr lang="en-US" sz="2000" dirty="0" err="1">
                <a:solidFill>
                  <a:srgbClr val="FFFFFF"/>
                </a:solidFill>
              </a:rPr>
              <a:t>clase</a:t>
            </a:r>
            <a:r>
              <a:rPr lang="en-US" sz="2000" dirty="0">
                <a:solidFill>
                  <a:srgbClr val="FFFFFF"/>
                </a:solidFill>
              </a:rPr>
              <a:t>, los </a:t>
            </a:r>
            <a:r>
              <a:rPr lang="en-US" sz="2000" dirty="0" err="1">
                <a:solidFill>
                  <a:srgbClr val="FFFFFF"/>
                </a:solidFill>
              </a:rPr>
              <a:t>estudiantes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podrán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usar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</a:rPr>
              <a:t>conjunciones</a:t>
            </a:r>
            <a:r>
              <a:rPr lang="en-US" sz="2000" dirty="0">
                <a:solidFill>
                  <a:srgbClr val="FFFFFF"/>
                </a:solidFill>
              </a:rPr>
              <a:t>,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gentilicios</a:t>
            </a:r>
            <a:r>
              <a:rPr lang="en-US" sz="2000" dirty="0">
                <a:solidFill>
                  <a:srgbClr val="FFFFFF"/>
                </a:solidFill>
              </a:rPr>
              <a:t> y </a:t>
            </a:r>
            <a:r>
              <a:rPr lang="en-US" sz="2000" dirty="0" err="1">
                <a:solidFill>
                  <a:srgbClr val="FFFFFF"/>
                </a:solidFill>
              </a:rPr>
              <a:t>topónimos</a:t>
            </a:r>
            <a:r>
              <a:rPr lang="en-US" sz="2000" dirty="0">
                <a:solidFill>
                  <a:srgbClr val="FFFFFF"/>
                </a:solidFill>
              </a:rPr>
              <a:t> con 80% </a:t>
            </a:r>
            <a:r>
              <a:rPr lang="en-US" sz="2000" dirty="0" err="1">
                <a:solidFill>
                  <a:srgbClr val="FFFFFF"/>
                </a:solidFill>
              </a:rPr>
              <a:t>precisión</a:t>
            </a:r>
            <a:r>
              <a:rPr lang="en-US" sz="2000" dirty="0">
                <a:solidFill>
                  <a:srgbClr val="FFFFFF"/>
                </a:solidFill>
              </a:rPr>
              <a:t>.</a:t>
            </a:r>
          </a:p>
          <a:p>
            <a:pPr>
              <a:defRPr/>
            </a:pPr>
            <a:endParaRPr lang="en-US" sz="2200" b="1" dirty="0">
              <a:solidFill>
                <a:schemeClr val="bg1"/>
              </a:solidFill>
              <a:latin typeface="Calibri"/>
              <a:cs typeface="Calibri"/>
            </a:endParaRPr>
          </a:p>
          <a:p>
            <a:pPr>
              <a:defRPr/>
            </a:pPr>
            <a:r>
              <a:rPr lang="en-US" sz="2200" b="1" dirty="0">
                <a:solidFill>
                  <a:schemeClr val="bg1"/>
                </a:solidFill>
                <a:latin typeface="Calibri"/>
                <a:cs typeface="Calibri"/>
              </a:rPr>
              <a:t>----------------------------------------------</a:t>
            </a:r>
          </a:p>
          <a:p>
            <a:pPr>
              <a:defRPr/>
            </a:pPr>
            <a:r>
              <a:rPr lang="en-US" sz="2200" b="1" dirty="0">
                <a:solidFill>
                  <a:schemeClr val="bg1"/>
                </a:solidFill>
                <a:latin typeface="Calibri"/>
                <a:cs typeface="Calibri"/>
              </a:rPr>
              <a:t>Expectations: Level 0-1</a:t>
            </a:r>
          </a:p>
          <a:p>
            <a:pPr>
              <a:defRPr/>
            </a:pPr>
            <a:r>
              <a:rPr lang="en-US" sz="2200" b="1" dirty="0">
                <a:solidFill>
                  <a:schemeClr val="bg1"/>
                </a:solidFill>
                <a:latin typeface="Calibri"/>
                <a:cs typeface="Calibri"/>
              </a:rPr>
              <a:t>Ask peer tutors for help or teacher.</a:t>
            </a:r>
          </a:p>
          <a:p>
            <a:pPr>
              <a:defRPr/>
            </a:pPr>
            <a:endParaRPr lang="en-US" sz="22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pic>
        <p:nvPicPr>
          <p:cNvPr id="2" name="30 Minute Countdown Timer.mp4">
            <a:hlinkClick r:id="" action="ppaction://media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00600"/>
            <a:ext cx="3721100" cy="162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9111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Anuncios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encuestas</a:t>
            </a:r>
            <a:r>
              <a:rPr lang="en-US" dirty="0" smtClean="0"/>
              <a:t> (</a:t>
            </a:r>
            <a:r>
              <a:rPr lang="en-US" dirty="0" err="1" smtClean="0"/>
              <a:t>proyecto</a:t>
            </a:r>
            <a:r>
              <a:rPr lang="en-US" dirty="0" smtClean="0"/>
              <a:t>  se </a:t>
            </a:r>
            <a:r>
              <a:rPr lang="en-US" dirty="0" err="1" smtClean="0"/>
              <a:t>presenta</a:t>
            </a:r>
            <a:r>
              <a:rPr lang="en-US" dirty="0" smtClean="0"/>
              <a:t> el </a:t>
            </a:r>
            <a:r>
              <a:rPr lang="en-US" dirty="0" err="1" smtClean="0"/>
              <a:t>proximo</a:t>
            </a:r>
            <a:r>
              <a:rPr lang="en-US" dirty="0" smtClean="0"/>
              <a:t> </a:t>
            </a:r>
            <a:r>
              <a:rPr lang="en-US" dirty="0" err="1" smtClean="0"/>
              <a:t>martes</a:t>
            </a:r>
            <a:r>
              <a:rPr lang="en-US" dirty="0" smtClean="0"/>
              <a:t>). </a:t>
            </a:r>
          </a:p>
          <a:p>
            <a:endParaRPr lang="en-US" dirty="0"/>
          </a:p>
          <a:p>
            <a:r>
              <a:rPr lang="en-US" dirty="0" smtClean="0"/>
              <a:t>Favor de </a:t>
            </a:r>
            <a:r>
              <a:rPr lang="en-US" dirty="0" err="1" smtClean="0"/>
              <a:t>distribuir</a:t>
            </a:r>
            <a:r>
              <a:rPr lang="en-US" dirty="0" smtClean="0"/>
              <a:t> a </a:t>
            </a:r>
            <a:r>
              <a:rPr lang="en-US" dirty="0" err="1" smtClean="0"/>
              <a:t>sus</a:t>
            </a:r>
            <a:r>
              <a:rPr lang="en-US" dirty="0" smtClean="0"/>
              <a:t> amigos/</a:t>
            </a:r>
            <a:r>
              <a:rPr lang="en-US" dirty="0" err="1" smtClean="0"/>
              <a:t>clase</a:t>
            </a:r>
            <a:r>
              <a:rPr lang="en-US" dirty="0" smtClean="0"/>
              <a:t> de advisory.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517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Las Conjunciones </a:t>
            </a:r>
            <a:endParaRPr lang="es-ES_trad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0" y="0"/>
            <a:ext cx="24765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29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conjunciones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Son </a:t>
            </a:r>
            <a:r>
              <a:rPr lang="en-US" dirty="0" err="1" smtClean="0"/>
              <a:t>expresiones</a:t>
            </a:r>
            <a:r>
              <a:rPr lang="en-US" dirty="0" smtClean="0"/>
              <a:t> invariables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enlazan</a:t>
            </a:r>
            <a:r>
              <a:rPr lang="en-US" dirty="0" smtClean="0"/>
              <a:t> </a:t>
            </a:r>
            <a:r>
              <a:rPr lang="en-US" dirty="0" err="1" smtClean="0"/>
              <a:t>elementos</a:t>
            </a:r>
            <a:r>
              <a:rPr lang="en-US" dirty="0" smtClean="0"/>
              <a:t> </a:t>
            </a:r>
            <a:r>
              <a:rPr lang="en-US" dirty="0" err="1" smtClean="0"/>
              <a:t>sintácticamente</a:t>
            </a:r>
            <a:r>
              <a:rPr lang="en-US" dirty="0" smtClean="0"/>
              <a:t> </a:t>
            </a:r>
            <a:r>
              <a:rPr lang="en-US" dirty="0" err="1" smtClean="0"/>
              <a:t>equivalentes</a:t>
            </a:r>
            <a:r>
              <a:rPr lang="en-US" dirty="0" smtClean="0"/>
              <a:t> 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encabezan</a:t>
            </a:r>
            <a:r>
              <a:rPr lang="en-US" dirty="0" smtClean="0"/>
              <a:t> </a:t>
            </a:r>
            <a:r>
              <a:rPr lang="en-US" dirty="0" err="1" smtClean="0"/>
              <a:t>enunciados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dependen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oración</a:t>
            </a:r>
            <a:r>
              <a:rPr lang="en-US" dirty="0" smtClean="0"/>
              <a:t> principal. </a:t>
            </a:r>
          </a:p>
          <a:p>
            <a:endParaRPr lang="en-US" dirty="0"/>
          </a:p>
          <a:p>
            <a:pPr lvl="1"/>
            <a:r>
              <a:rPr lang="en-US" dirty="0" err="1" smtClean="0"/>
              <a:t>Raúl</a:t>
            </a:r>
            <a:r>
              <a:rPr lang="en-US" dirty="0" smtClean="0"/>
              <a:t> </a:t>
            </a:r>
            <a:r>
              <a:rPr lang="en-US" dirty="0" err="1" smtClean="0"/>
              <a:t>estudia</a:t>
            </a:r>
            <a:r>
              <a:rPr lang="en-US" dirty="0" smtClean="0"/>
              <a:t> </a:t>
            </a:r>
            <a:r>
              <a:rPr lang="en-US" dirty="0" err="1" smtClean="0"/>
              <a:t>filosofia</a:t>
            </a:r>
            <a:r>
              <a:rPr lang="en-US" dirty="0" smtClean="0"/>
              <a:t> </a:t>
            </a:r>
            <a:r>
              <a:rPr lang="en-US" b="1" dirty="0" smtClean="0"/>
              <a:t>y</a:t>
            </a:r>
            <a:r>
              <a:rPr lang="en-US" dirty="0" smtClean="0"/>
              <a:t> </a:t>
            </a:r>
            <a:r>
              <a:rPr lang="en-US" dirty="0" err="1" smtClean="0"/>
              <a:t>Lucía</a:t>
            </a:r>
            <a:r>
              <a:rPr lang="en-US" dirty="0" smtClean="0"/>
              <a:t> </a:t>
            </a:r>
            <a:r>
              <a:rPr lang="en-US" dirty="0" err="1" smtClean="0"/>
              <a:t>trabaja</a:t>
            </a:r>
            <a:r>
              <a:rPr lang="en-US" dirty="0" smtClean="0"/>
              <a:t> en un </a:t>
            </a:r>
            <a:r>
              <a:rPr lang="en-US" dirty="0" err="1" smtClean="0"/>
              <a:t>banco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Me </a:t>
            </a:r>
            <a:r>
              <a:rPr lang="en-US" dirty="0" err="1" smtClean="0"/>
              <a:t>molestó</a:t>
            </a:r>
            <a:r>
              <a:rPr lang="en-US" dirty="0" smtClean="0"/>
              <a:t> </a:t>
            </a:r>
            <a:r>
              <a:rPr lang="en-US" b="1" dirty="0" err="1" smtClean="0"/>
              <a:t>que</a:t>
            </a:r>
            <a:r>
              <a:rPr lang="en-US" dirty="0" smtClean="0"/>
              <a:t> no me lo </a:t>
            </a:r>
            <a:r>
              <a:rPr lang="en-US" dirty="0" err="1" smtClean="0"/>
              <a:t>dijeras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65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Conjuciones</a:t>
            </a:r>
            <a:r>
              <a:rPr lang="en-US" dirty="0" smtClean="0"/>
              <a:t> </a:t>
            </a:r>
            <a:r>
              <a:rPr lang="en-US" dirty="0" err="1" smtClean="0"/>
              <a:t>coordinantes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6149401"/>
              </p:ext>
            </p:extLst>
          </p:nvPr>
        </p:nvGraphicFramePr>
        <p:xfrm>
          <a:off x="457200" y="1664625"/>
          <a:ext cx="8229600" cy="4155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029666">
                <a:tc gridSpan="2">
                  <a:txBody>
                    <a:bodyPr/>
                    <a:lstStyle/>
                    <a:p>
                      <a:r>
                        <a:rPr lang="en-US" sz="3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Unen</a:t>
                      </a:r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oraciones</a:t>
                      </a:r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o </a:t>
                      </a:r>
                      <a:r>
                        <a:rPr lang="en-US" sz="3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palabras</a:t>
                      </a:r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3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igual</a:t>
                      </a:r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categoría</a:t>
                      </a:r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sintáctica</a:t>
                      </a:r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29666">
                <a:tc>
                  <a:txBody>
                    <a:bodyPr/>
                    <a:lstStyle/>
                    <a:p>
                      <a:r>
                        <a:rPr lang="en-US" dirty="0" smtClean="0"/>
                        <a:t>COPULATIVAS:</a:t>
                      </a:r>
                    </a:p>
                    <a:p>
                      <a:r>
                        <a:rPr lang="en-US" dirty="0" err="1" smtClean="0"/>
                        <a:t>Indican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un </a:t>
                      </a:r>
                      <a:r>
                        <a:rPr lang="en-US" baseline="0" dirty="0" err="1" smtClean="0"/>
                        <a:t>orden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Y,</a:t>
                      </a:r>
                      <a:r>
                        <a:rPr lang="en-US" baseline="0" dirty="0" smtClean="0"/>
                        <a:t> E, NI, QUE</a:t>
                      </a:r>
                      <a:endParaRPr lang="en-US" dirty="0"/>
                    </a:p>
                  </a:txBody>
                  <a:tcPr/>
                </a:tc>
              </a:tr>
              <a:tr h="1029666">
                <a:tc>
                  <a:txBody>
                    <a:bodyPr/>
                    <a:lstStyle/>
                    <a:p>
                      <a:r>
                        <a:rPr lang="en-US" dirty="0" smtClean="0"/>
                        <a:t>ADVERSATIVAS</a:t>
                      </a:r>
                    </a:p>
                    <a:p>
                      <a:r>
                        <a:rPr lang="en-US" dirty="0" err="1" smtClean="0"/>
                        <a:t>Indican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opciones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PERO,</a:t>
                      </a:r>
                      <a:r>
                        <a:rPr lang="en-US" baseline="0" dirty="0" smtClean="0"/>
                        <a:t> SINO, SINO QUE, MAS</a:t>
                      </a:r>
                      <a:endParaRPr lang="en-US" dirty="0"/>
                    </a:p>
                  </a:txBody>
                  <a:tcPr/>
                </a:tc>
              </a:tr>
              <a:tr h="1029666">
                <a:tc>
                  <a:txBody>
                    <a:bodyPr/>
                    <a:lstStyle/>
                    <a:p>
                      <a:r>
                        <a:rPr lang="en-US" dirty="0" smtClean="0"/>
                        <a:t>DISYUNTIVAS</a:t>
                      </a:r>
                    </a:p>
                    <a:p>
                      <a:r>
                        <a:rPr lang="en-US" dirty="0" err="1" smtClean="0"/>
                        <a:t>Indican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elección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•"/>
                      </a:pPr>
                      <a:r>
                        <a:rPr lang="en-US" dirty="0" smtClean="0"/>
                        <a:t>(BIEN), U</a:t>
                      </a:r>
                    </a:p>
                    <a:p>
                      <a:pPr marL="285750" indent="-285750">
                        <a:buFontTx/>
                        <a:buChar char="•"/>
                      </a:pPr>
                      <a:r>
                        <a:rPr lang="en-US" dirty="0" smtClean="0"/>
                        <a:t>SEA,</a:t>
                      </a:r>
                      <a:r>
                        <a:rPr lang="en-US" baseline="0" dirty="0" smtClean="0"/>
                        <a:t> BIEN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90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596" y="6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Conjuciones</a:t>
            </a:r>
            <a:r>
              <a:rPr lang="en-US" dirty="0" smtClean="0"/>
              <a:t> </a:t>
            </a:r>
            <a:r>
              <a:rPr lang="en-US" dirty="0" err="1" smtClean="0"/>
              <a:t>subordinantes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747920"/>
              </p:ext>
            </p:extLst>
          </p:nvPr>
        </p:nvGraphicFramePr>
        <p:xfrm>
          <a:off x="489596" y="718475"/>
          <a:ext cx="8236007" cy="6652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3905"/>
                <a:gridCol w="4382102"/>
              </a:tblGrid>
              <a:tr h="1598075">
                <a:tc gridSpan="2">
                  <a:txBody>
                    <a:bodyPr/>
                    <a:lstStyle/>
                    <a:p>
                      <a:r>
                        <a:rPr lang="en-US" sz="2800" b="1" dirty="0" err="1" smtClean="0"/>
                        <a:t>Unen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oraciones</a:t>
                      </a:r>
                      <a:r>
                        <a:rPr lang="en-US" sz="2800" b="1" dirty="0" smtClean="0"/>
                        <a:t> de </a:t>
                      </a:r>
                      <a:r>
                        <a:rPr lang="en-US" sz="2800" b="1" dirty="0" err="1" smtClean="0"/>
                        <a:t>distinta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categoría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sintáctica</a:t>
                      </a:r>
                      <a:r>
                        <a:rPr lang="en-US" sz="2800" b="1" dirty="0" smtClean="0"/>
                        <a:t>, </a:t>
                      </a:r>
                    </a:p>
                    <a:p>
                      <a:r>
                        <a:rPr lang="en-US" sz="2800" b="1" dirty="0" err="1" smtClean="0"/>
                        <a:t>estableciendo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dependencia</a:t>
                      </a:r>
                      <a:r>
                        <a:rPr lang="en-US" sz="2800" b="1" dirty="0" smtClean="0"/>
                        <a:t> entre </a:t>
                      </a:r>
                      <a:r>
                        <a:rPr lang="en-US" sz="2800" b="1" dirty="0" err="1" smtClean="0"/>
                        <a:t>ellas</a:t>
                      </a:r>
                      <a:r>
                        <a:rPr lang="en-US" sz="2800" b="1" dirty="0" smtClean="0"/>
                        <a:t>, de </a:t>
                      </a:r>
                      <a:r>
                        <a:rPr lang="en-US" sz="2800" b="1" dirty="0" err="1" smtClean="0"/>
                        <a:t>manera</a:t>
                      </a:r>
                      <a:r>
                        <a:rPr lang="en-US" sz="2800" b="1" dirty="0" smtClean="0"/>
                        <a:t> </a:t>
                      </a:r>
                    </a:p>
                    <a:p>
                      <a:r>
                        <a:rPr lang="en-US" sz="2800" b="1" dirty="0" err="1" smtClean="0"/>
                        <a:t>que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una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está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subordinada</a:t>
                      </a:r>
                      <a:r>
                        <a:rPr lang="en-US" sz="2800" b="1" dirty="0" smtClean="0"/>
                        <a:t> a la </a:t>
                      </a:r>
                      <a:r>
                        <a:rPr lang="en-US" sz="2800" b="1" dirty="0" err="1" smtClean="0"/>
                        <a:t>otra</a:t>
                      </a:r>
                      <a:endParaRPr lang="en-US" sz="2800" dirty="0" smtClean="0"/>
                    </a:p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87819">
                <a:tc>
                  <a:txBody>
                    <a:bodyPr/>
                    <a:lstStyle/>
                    <a:p>
                      <a:r>
                        <a:rPr lang="en-US" dirty="0" smtClean="0"/>
                        <a:t>CAUSALES</a:t>
                      </a:r>
                    </a:p>
                    <a:p>
                      <a:r>
                        <a:rPr lang="en-US" dirty="0" err="1" smtClean="0"/>
                        <a:t>Indican</a:t>
                      </a:r>
                      <a:r>
                        <a:rPr lang="en-US" dirty="0" smtClean="0"/>
                        <a:t> la </a:t>
                      </a:r>
                      <a:r>
                        <a:rPr lang="en-US" dirty="0" err="1" smtClean="0"/>
                        <a:t>causa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razon</a:t>
                      </a:r>
                      <a:r>
                        <a:rPr lang="en-US" baseline="0" dirty="0" smtClean="0"/>
                        <a:t> o </a:t>
                      </a:r>
                      <a:r>
                        <a:rPr lang="en-US" baseline="0" dirty="0" err="1" smtClean="0"/>
                        <a:t>motivo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PUES, PORQUE, A CAUSA DE</a:t>
                      </a:r>
                      <a:endParaRPr lang="en-US" dirty="0"/>
                    </a:p>
                  </a:txBody>
                  <a:tcPr/>
                </a:tc>
              </a:tr>
              <a:tr h="1055599">
                <a:tc>
                  <a:txBody>
                    <a:bodyPr/>
                    <a:lstStyle/>
                    <a:p>
                      <a:r>
                        <a:rPr lang="en-US" dirty="0" smtClean="0"/>
                        <a:t>TEMPORALES</a:t>
                      </a:r>
                    </a:p>
                    <a:p>
                      <a:r>
                        <a:rPr lang="en-US" dirty="0" err="1" smtClean="0"/>
                        <a:t>Indican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relacion</a:t>
                      </a:r>
                      <a:r>
                        <a:rPr lang="en-US" baseline="0" dirty="0" smtClean="0"/>
                        <a:t> de </a:t>
                      </a:r>
                      <a:r>
                        <a:rPr lang="en-US" baseline="0" dirty="0" err="1" smtClean="0"/>
                        <a:t>precedencia</a:t>
                      </a:r>
                      <a:r>
                        <a:rPr lang="en-US" baseline="0" dirty="0" smtClean="0"/>
                        <a:t> temporal.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CUANDO, ANTES (DE) QUE, DESPUES</a:t>
                      </a:r>
                      <a:r>
                        <a:rPr lang="en-US" baseline="0" dirty="0" smtClean="0"/>
                        <a:t> (DE) QUE, ENSEGUIDA QUE</a:t>
                      </a:r>
                      <a:endParaRPr lang="en-US" dirty="0"/>
                    </a:p>
                  </a:txBody>
                  <a:tcPr/>
                </a:tc>
              </a:tr>
              <a:tr h="1154165">
                <a:tc>
                  <a:txBody>
                    <a:bodyPr/>
                    <a:lstStyle/>
                    <a:p>
                      <a:r>
                        <a:rPr lang="en-US" dirty="0" smtClean="0"/>
                        <a:t>CONCESIVAS</a:t>
                      </a:r>
                    </a:p>
                    <a:p>
                      <a:r>
                        <a:rPr lang="en-US" dirty="0" err="1" smtClean="0"/>
                        <a:t>Indican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dificultad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que</a:t>
                      </a:r>
                      <a:r>
                        <a:rPr lang="en-US" dirty="0" smtClean="0"/>
                        <a:t> no </a:t>
                      </a:r>
                      <a:r>
                        <a:rPr lang="en-US" dirty="0" err="1" smtClean="0"/>
                        <a:t>impide</a:t>
                      </a:r>
                      <a:r>
                        <a:rPr lang="en-US" dirty="0" smtClean="0"/>
                        <a:t> la </a:t>
                      </a:r>
                      <a:r>
                        <a:rPr lang="en-US" dirty="0" err="1" smtClean="0"/>
                        <a:t>accion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AUNQUE,</a:t>
                      </a:r>
                      <a:r>
                        <a:rPr lang="en-US" baseline="0" dirty="0" smtClean="0"/>
                        <a:t> POR MAS QUE, A PESAR DE QUE</a:t>
                      </a:r>
                      <a:endParaRPr lang="en-US" dirty="0"/>
                    </a:p>
                  </a:txBody>
                  <a:tcPr/>
                </a:tc>
              </a:tr>
              <a:tr h="1055599">
                <a:tc>
                  <a:txBody>
                    <a:bodyPr/>
                    <a:lstStyle/>
                    <a:p>
                      <a:r>
                        <a:rPr lang="en-US" dirty="0" smtClean="0"/>
                        <a:t>CONSECUTIVAS</a:t>
                      </a:r>
                    </a:p>
                    <a:p>
                      <a:r>
                        <a:rPr lang="en-US" dirty="0" err="1" smtClean="0"/>
                        <a:t>Establecen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consecuencia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ASI, LUEGO, A QUE, CONQUE, ASI</a:t>
                      </a:r>
                      <a:r>
                        <a:rPr lang="en-US" baseline="0" dirty="0" smtClean="0"/>
                        <a:t> QUE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938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7220360"/>
              </p:ext>
            </p:extLst>
          </p:nvPr>
        </p:nvGraphicFramePr>
        <p:xfrm>
          <a:off x="457200" y="1752600"/>
          <a:ext cx="8229600" cy="3662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FINALES</a:t>
                      </a:r>
                    </a:p>
                    <a:p>
                      <a:r>
                        <a:rPr lang="en-US" dirty="0" err="1" smtClean="0"/>
                        <a:t>Indican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relacion</a:t>
                      </a:r>
                      <a:r>
                        <a:rPr lang="en-US" dirty="0" smtClean="0"/>
                        <a:t> de </a:t>
                      </a:r>
                      <a:r>
                        <a:rPr lang="en-US" dirty="0" err="1" smtClean="0"/>
                        <a:t>finalidad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</a:t>
                      </a:r>
                      <a:r>
                        <a:rPr lang="en-US" baseline="0" dirty="0" smtClean="0"/>
                        <a:t> QUE, A FIN DE QUE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MODALES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Indican</a:t>
                      </a:r>
                      <a:r>
                        <a:rPr lang="en-US" dirty="0" smtClean="0"/>
                        <a:t> la </a:t>
                      </a:r>
                      <a:r>
                        <a:rPr lang="en-US" dirty="0" err="1" smtClean="0"/>
                        <a:t>manera</a:t>
                      </a:r>
                      <a:r>
                        <a:rPr lang="en-US" dirty="0" smtClean="0"/>
                        <a:t> 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que</a:t>
                      </a:r>
                      <a:r>
                        <a:rPr lang="en-US" baseline="0" dirty="0" smtClean="0"/>
                        <a:t> se produce la </a:t>
                      </a:r>
                      <a:r>
                        <a:rPr lang="en-US" baseline="0" dirty="0" err="1" smtClean="0"/>
                        <a:t>acción</a:t>
                      </a:r>
                      <a:r>
                        <a:rPr lang="en-US" baseline="0" dirty="0" smtClean="0"/>
                        <a:t> principal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IGUAL</a:t>
                      </a:r>
                      <a:r>
                        <a:rPr lang="en-US" baseline="0" dirty="0" smtClean="0"/>
                        <a:t> QUE, COMO , SEGUN, CONFORME, DE LA MISMA FORMA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CONDICIONALES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Indican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subordinada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que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dependen</a:t>
                      </a:r>
                      <a:r>
                        <a:rPr lang="en-US" baseline="0" dirty="0" smtClean="0"/>
                        <a:t> de la </a:t>
                      </a:r>
                      <a:r>
                        <a:rPr lang="en-US" baseline="0" dirty="0" err="1" smtClean="0"/>
                        <a:t>acción</a:t>
                      </a:r>
                      <a:r>
                        <a:rPr lang="en-US" baseline="0" dirty="0" smtClean="0"/>
                        <a:t> en la </a:t>
                      </a:r>
                      <a:r>
                        <a:rPr lang="en-US" baseline="0" dirty="0" err="1" smtClean="0"/>
                        <a:t>oración</a:t>
                      </a:r>
                      <a:r>
                        <a:rPr lang="en-US" baseline="0" dirty="0" smtClean="0"/>
                        <a:t> principal.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SI, EN CASO DE QUE, A MENOS QUE,</a:t>
                      </a:r>
                      <a:r>
                        <a:rPr lang="en-US" baseline="0" dirty="0" smtClean="0"/>
                        <a:t> COMO, CON TAL DE QUE, SIEMPRE Y CUANDO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3992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Gentilicios y Topónimos</a:t>
            </a:r>
            <a:endParaRPr lang="es-ES_trad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94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Gentilicios</a:t>
            </a:r>
            <a:r>
              <a:rPr lang="en-US" dirty="0" smtClean="0"/>
              <a:t> y </a:t>
            </a:r>
            <a:r>
              <a:rPr lang="en-US" dirty="0" err="1" smtClean="0"/>
              <a:t>topónimos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Topónimos</a:t>
            </a:r>
            <a:r>
              <a:rPr lang="en-US" dirty="0" smtClean="0"/>
              <a:t>: </a:t>
            </a:r>
            <a:r>
              <a:rPr lang="en-US" dirty="0" err="1" smtClean="0"/>
              <a:t>Nombres</a:t>
            </a:r>
            <a:r>
              <a:rPr lang="en-US" dirty="0" smtClean="0"/>
              <a:t> </a:t>
            </a:r>
            <a:r>
              <a:rPr lang="en-US" dirty="0" err="1" smtClean="0"/>
              <a:t>propios</a:t>
            </a:r>
            <a:r>
              <a:rPr lang="en-US" dirty="0"/>
              <a:t> </a:t>
            </a:r>
            <a:r>
              <a:rPr lang="en-US" dirty="0" smtClean="0"/>
              <a:t>de un </a:t>
            </a:r>
            <a:r>
              <a:rPr lang="en-US" dirty="0" err="1" smtClean="0"/>
              <a:t>lugar</a:t>
            </a:r>
            <a:r>
              <a:rPr lang="en-US" dirty="0" smtClean="0"/>
              <a:t>, de </a:t>
            </a:r>
            <a:r>
              <a:rPr lang="en-US" dirty="0" err="1" smtClean="0"/>
              <a:t>una</a:t>
            </a:r>
            <a:r>
              <a:rPr lang="en-US" dirty="0" smtClean="0"/>
              <a:t> ciudad, de un </a:t>
            </a:r>
            <a:r>
              <a:rPr lang="en-US" dirty="0" err="1" smtClean="0"/>
              <a:t>pais</a:t>
            </a:r>
            <a:r>
              <a:rPr lang="en-US" dirty="0" smtClean="0"/>
              <a:t> o de </a:t>
            </a:r>
            <a:r>
              <a:rPr lang="en-US" dirty="0" err="1" smtClean="0"/>
              <a:t>una</a:t>
            </a:r>
            <a:r>
              <a:rPr lang="en-US" dirty="0" smtClean="0"/>
              <a:t> region. </a:t>
            </a:r>
          </a:p>
          <a:p>
            <a:endParaRPr lang="en-US" dirty="0"/>
          </a:p>
          <a:p>
            <a:r>
              <a:rPr lang="en-US" dirty="0" err="1" smtClean="0">
                <a:solidFill>
                  <a:srgbClr val="FF0000"/>
                </a:solidFill>
              </a:rPr>
              <a:t>Gentilicios</a:t>
            </a:r>
            <a:r>
              <a:rPr lang="en-US" dirty="0" smtClean="0"/>
              <a:t>: son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palabras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nombran</a:t>
            </a:r>
            <a:r>
              <a:rPr lang="en-US" dirty="0" smtClean="0"/>
              <a:t> a la </a:t>
            </a:r>
            <a:r>
              <a:rPr lang="en-US" dirty="0" err="1" smtClean="0"/>
              <a:t>gente</a:t>
            </a:r>
            <a:r>
              <a:rPr lang="en-US" dirty="0" smtClean="0"/>
              <a:t> de un </a:t>
            </a:r>
            <a:r>
              <a:rPr lang="en-US" dirty="0" err="1" smtClean="0"/>
              <a:t>lugar</a:t>
            </a:r>
            <a:r>
              <a:rPr lang="en-US" dirty="0" smtClean="0"/>
              <a:t>, ciudad, </a:t>
            </a:r>
            <a:r>
              <a:rPr lang="en-US" dirty="0" err="1" smtClean="0"/>
              <a:t>país</a:t>
            </a:r>
            <a:r>
              <a:rPr lang="en-US" dirty="0"/>
              <a:t> </a:t>
            </a:r>
            <a:r>
              <a:rPr lang="en-US" dirty="0" smtClean="0"/>
              <a:t>o </a:t>
            </a:r>
            <a:r>
              <a:rPr lang="en-US" dirty="0" smtClean="0"/>
              <a:t>región.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212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240</TotalTime>
  <Words>519</Words>
  <Application>Microsoft Macintosh PowerPoint</Application>
  <PresentationFormat>On-screen Show (4:3)</PresentationFormat>
  <Paragraphs>98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Apothecary</vt:lpstr>
      <vt:lpstr>Ejercicio inicial 5</vt:lpstr>
      <vt:lpstr>Anuncios</vt:lpstr>
      <vt:lpstr>Las Conjunciones </vt:lpstr>
      <vt:lpstr>La conjunciones</vt:lpstr>
      <vt:lpstr>Conjuciones coordinantes</vt:lpstr>
      <vt:lpstr>Conjuciones subordinantes </vt:lpstr>
      <vt:lpstr>PowerPoint Presentation</vt:lpstr>
      <vt:lpstr>Gentilicios y Topónimos</vt:lpstr>
      <vt:lpstr>Gentilicios y topónimos</vt:lpstr>
      <vt:lpstr>Por Ejemplo</vt:lpstr>
      <vt:lpstr>Ejemplo de Gentilicios</vt:lpstr>
      <vt:lpstr>PowerPoint Presentation</vt:lpstr>
    </vt:vector>
  </TitlesOfParts>
  <Company>password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 Empezar </dc:title>
  <dc:creator>Olivia Aguilar</dc:creator>
  <cp:lastModifiedBy>Connie Cabrera</cp:lastModifiedBy>
  <cp:revision>22</cp:revision>
  <dcterms:created xsi:type="dcterms:W3CDTF">2014-11-24T03:52:06Z</dcterms:created>
  <dcterms:modified xsi:type="dcterms:W3CDTF">2016-01-26T17:34:56Z</dcterms:modified>
</cp:coreProperties>
</file>