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9" r:id="rId2"/>
    <p:sldId id="278" r:id="rId3"/>
    <p:sldId id="257" r:id="rId4"/>
    <p:sldId id="275" r:id="rId5"/>
    <p:sldId id="258" r:id="rId6"/>
    <p:sldId id="276" r:id="rId7"/>
    <p:sldId id="259" r:id="rId8"/>
    <p:sldId id="277" r:id="rId9"/>
    <p:sldId id="260" r:id="rId10"/>
    <p:sldId id="268" r:id="rId11"/>
    <p:sldId id="261" r:id="rId12"/>
    <p:sldId id="269" r:id="rId13"/>
    <p:sldId id="262" r:id="rId14"/>
    <p:sldId id="270" r:id="rId15"/>
    <p:sldId id="263" r:id="rId16"/>
    <p:sldId id="271" r:id="rId17"/>
    <p:sldId id="264" r:id="rId18"/>
    <p:sldId id="272" r:id="rId19"/>
    <p:sldId id="265" r:id="rId20"/>
    <p:sldId id="273" r:id="rId21"/>
    <p:sldId id="266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6" autoAdjust="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7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B9BD-B034-644E-9513-BCD62B33E8C5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B9D9-8B10-9241-8407-0DC1CF05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B9BD-B034-644E-9513-BCD62B33E8C5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B9D9-8B10-9241-8407-0DC1CF05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B9BD-B034-644E-9513-BCD62B33E8C5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B9D9-8B10-9241-8407-0DC1CF05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B9BD-B034-644E-9513-BCD62B33E8C5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B9D9-8B10-9241-8407-0DC1CF05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B9BD-B034-644E-9513-BCD62B33E8C5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B9D9-8B10-9241-8407-0DC1CF05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B9BD-B034-644E-9513-BCD62B33E8C5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B9D9-8B10-9241-8407-0DC1CF05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B9BD-B034-644E-9513-BCD62B33E8C5}" type="datetimeFigureOut">
              <a:rPr lang="en-US" smtClean="0"/>
              <a:t>2/8/16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B9D9-8B10-9241-8407-0DC1CF05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B9BD-B034-644E-9513-BCD62B33E8C5}" type="datetimeFigureOut">
              <a:rPr lang="en-US" smtClean="0"/>
              <a:t>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B9D9-8B10-9241-8407-0DC1CF05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B9BD-B034-644E-9513-BCD62B33E8C5}" type="datetimeFigureOut">
              <a:rPr lang="en-US" smtClean="0"/>
              <a:t>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B9D9-8B10-9241-8407-0DC1CF05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B9BD-B034-644E-9513-BCD62B33E8C5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B9D9-8B10-9241-8407-0DC1CF05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B9BD-B034-644E-9513-BCD62B33E8C5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B9D9-8B10-9241-8407-0DC1CF05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DB9BD-B034-644E-9513-BCD62B33E8C5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B9D9-8B10-9241-8407-0DC1CF05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ordreference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err="1" smtClean="0"/>
              <a:t>Vocabulario</a:t>
            </a:r>
            <a:r>
              <a:rPr lang="en-US" sz="4400" smtClean="0"/>
              <a:t> 4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Cajas</a:t>
            </a:r>
            <a:r>
              <a:rPr lang="en-US" dirty="0" smtClean="0"/>
              <a:t> de </a:t>
            </a:r>
            <a:r>
              <a:rPr lang="en-US" dirty="0" err="1" smtClean="0"/>
              <a:t>cartón</a:t>
            </a:r>
            <a:r>
              <a:rPr lang="en-US" dirty="0" smtClean="0"/>
              <a:t>- </a:t>
            </a:r>
            <a:r>
              <a:rPr lang="en-US" dirty="0" err="1" smtClean="0"/>
              <a:t>Capítulo</a:t>
            </a:r>
            <a:r>
              <a:rPr lang="en-US" dirty="0" smtClean="0"/>
              <a:t>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2698511"/>
            <a:ext cx="7924800" cy="1059769"/>
          </a:xfrm>
          <a:prstGeom prst="rect">
            <a:avLst/>
          </a:prstGeom>
        </p:spPr>
        <p:txBody>
          <a:bodyPr/>
          <a:lstStyle/>
          <a:p>
            <a:r>
              <a:rPr lang="es-ES" sz="3000" dirty="0" smtClean="0">
                <a:latin typeface="Arial Narrow headings"/>
                <a:cs typeface="Arial Narrow headings"/>
              </a:rPr>
              <a:t>Sinónimos: </a:t>
            </a:r>
          </a:p>
          <a:p>
            <a:endParaRPr lang="es-E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206" y="4890910"/>
            <a:ext cx="5715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3000" dirty="0" smtClean="0">
                <a:latin typeface="Arial Narrow headings"/>
                <a:cs typeface="Arial Narrow headings"/>
              </a:rPr>
              <a:t>Antónimos:</a:t>
            </a:r>
            <a:endParaRPr lang="es-ES" sz="3000" dirty="0">
              <a:latin typeface="Arial Narrow headings"/>
              <a:cs typeface="Arial Narrow headings"/>
            </a:endParaRP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705775"/>
            <a:ext cx="7924800" cy="1059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 smtClean="0">
                <a:latin typeface="Arial Narrow headings"/>
                <a:cs typeface="Arial Narrow headings"/>
              </a:rPr>
              <a:t>Definición: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52862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1295" y="5582451"/>
            <a:ext cx="7745505" cy="1116422"/>
          </a:xfrm>
        </p:spPr>
        <p:txBody>
          <a:bodyPr>
            <a:normAutofit/>
          </a:bodyPr>
          <a:lstStyle/>
          <a:p>
            <a:pPr algn="ctr"/>
            <a:r>
              <a:rPr lang="en-US" sz="5400" i="1" dirty="0" smtClean="0"/>
              <a:t>Take notes- make note of</a:t>
            </a:r>
            <a:endParaRPr lang="en-US" sz="5400" dirty="0" smtClean="0"/>
          </a:p>
          <a:p>
            <a:pPr marL="0" indent="0" algn="ctr">
              <a:buNone/>
            </a:pP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3399"/>
            <a:ext cx="8229600" cy="1158221"/>
          </a:xfrm>
        </p:spPr>
        <p:txBody>
          <a:bodyPr>
            <a:normAutofit/>
          </a:bodyPr>
          <a:lstStyle/>
          <a:p>
            <a:r>
              <a:rPr lang="en-US" dirty="0" smtClean="0"/>
              <a:t>5. </a:t>
            </a:r>
            <a:r>
              <a:rPr lang="en-US" dirty="0" err="1" smtClean="0"/>
              <a:t>Apuntar</a:t>
            </a:r>
            <a:r>
              <a:rPr lang="en-US" dirty="0" smtClean="0"/>
              <a:t>: </a:t>
            </a:r>
            <a:r>
              <a:rPr lang="en-US" dirty="0" err="1" smtClean="0"/>
              <a:t>tomar</a:t>
            </a:r>
            <a:r>
              <a:rPr lang="en-US" dirty="0" smtClean="0"/>
              <a:t> nota de</a:t>
            </a:r>
            <a:endParaRPr lang="en-US" dirty="0"/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402" y="1931477"/>
            <a:ext cx="3650974" cy="36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598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2698511"/>
            <a:ext cx="7924800" cy="1059769"/>
          </a:xfrm>
          <a:prstGeom prst="rect">
            <a:avLst/>
          </a:prstGeom>
        </p:spPr>
        <p:txBody>
          <a:bodyPr/>
          <a:lstStyle/>
          <a:p>
            <a:r>
              <a:rPr lang="es-ES" sz="3000" dirty="0" smtClean="0">
                <a:latin typeface="Arial Narrow headings"/>
                <a:cs typeface="Arial Narrow headings"/>
              </a:rPr>
              <a:t>Sinónimos: </a:t>
            </a:r>
          </a:p>
          <a:p>
            <a:endParaRPr lang="es-E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206" y="4890910"/>
            <a:ext cx="5715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3000" dirty="0" smtClean="0">
                <a:latin typeface="Arial Narrow headings"/>
                <a:cs typeface="Arial Narrow headings"/>
              </a:rPr>
              <a:t>Antónimos:</a:t>
            </a:r>
            <a:endParaRPr lang="es-ES" sz="3000" dirty="0">
              <a:latin typeface="Arial Narrow headings"/>
              <a:cs typeface="Arial Narrow headings"/>
            </a:endParaRP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705775"/>
            <a:ext cx="7924800" cy="1059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 smtClean="0">
                <a:latin typeface="Arial Narrow headings"/>
                <a:cs typeface="Arial Narrow headings"/>
              </a:rPr>
              <a:t>Definición: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52862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1295" y="5024240"/>
            <a:ext cx="7745505" cy="11164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Whisper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3399"/>
            <a:ext cx="8229600" cy="1158221"/>
          </a:xfrm>
        </p:spPr>
        <p:txBody>
          <a:bodyPr>
            <a:normAutofit/>
          </a:bodyPr>
          <a:lstStyle/>
          <a:p>
            <a:r>
              <a:rPr lang="en-US" dirty="0" smtClean="0"/>
              <a:t>6. </a:t>
            </a:r>
            <a:r>
              <a:rPr lang="en-US" dirty="0" err="1" smtClean="0"/>
              <a:t>Susurrar</a:t>
            </a:r>
            <a:endParaRPr lang="en-US" dirty="0"/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367" y="1823610"/>
            <a:ext cx="32766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86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2698511"/>
            <a:ext cx="7924800" cy="1059769"/>
          </a:xfrm>
          <a:prstGeom prst="rect">
            <a:avLst/>
          </a:prstGeom>
        </p:spPr>
        <p:txBody>
          <a:bodyPr/>
          <a:lstStyle/>
          <a:p>
            <a:r>
              <a:rPr lang="es-ES" sz="3000" dirty="0" smtClean="0">
                <a:latin typeface="Arial Narrow headings"/>
                <a:cs typeface="Arial Narrow headings"/>
              </a:rPr>
              <a:t>Sinónimos: </a:t>
            </a:r>
          </a:p>
          <a:p>
            <a:endParaRPr lang="es-E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206" y="4890910"/>
            <a:ext cx="5715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3000" dirty="0" smtClean="0">
                <a:latin typeface="Arial Narrow headings"/>
                <a:cs typeface="Arial Narrow headings"/>
              </a:rPr>
              <a:t>Antónimos:</a:t>
            </a:r>
            <a:endParaRPr lang="es-ES" sz="3000" dirty="0">
              <a:latin typeface="Arial Narrow headings"/>
              <a:cs typeface="Arial Narrow headings"/>
            </a:endParaRP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705775"/>
            <a:ext cx="7924800" cy="1059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 smtClean="0">
                <a:latin typeface="Arial Narrow headings"/>
                <a:cs typeface="Arial Narrow headings"/>
              </a:rPr>
              <a:t>Definición: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52862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1295" y="5582451"/>
            <a:ext cx="7745505" cy="11164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Hideout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3399"/>
            <a:ext cx="8229600" cy="1158221"/>
          </a:xfrm>
        </p:spPr>
        <p:txBody>
          <a:bodyPr>
            <a:normAutofit/>
          </a:bodyPr>
          <a:lstStyle/>
          <a:p>
            <a:r>
              <a:rPr lang="en-US" dirty="0" smtClean="0"/>
              <a:t>7. El </a:t>
            </a:r>
            <a:r>
              <a:rPr lang="en-US" dirty="0" err="1" smtClean="0"/>
              <a:t>escondite</a:t>
            </a:r>
            <a:endParaRPr lang="en-US" dirty="0"/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982" y="1718366"/>
            <a:ext cx="4739450" cy="315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899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2698511"/>
            <a:ext cx="7924800" cy="1059769"/>
          </a:xfrm>
          <a:prstGeom prst="rect">
            <a:avLst/>
          </a:prstGeom>
        </p:spPr>
        <p:txBody>
          <a:bodyPr/>
          <a:lstStyle/>
          <a:p>
            <a:r>
              <a:rPr lang="es-ES" sz="3000" dirty="0" smtClean="0">
                <a:latin typeface="Arial Narrow headings"/>
                <a:cs typeface="Arial Narrow headings"/>
              </a:rPr>
              <a:t>Sinónimos: </a:t>
            </a:r>
          </a:p>
          <a:p>
            <a:endParaRPr lang="es-E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206" y="4890910"/>
            <a:ext cx="5715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3000" dirty="0" smtClean="0">
                <a:latin typeface="Arial Narrow headings"/>
                <a:cs typeface="Arial Narrow headings"/>
              </a:rPr>
              <a:t>Antónimos:</a:t>
            </a:r>
            <a:endParaRPr lang="es-ES" sz="3000" dirty="0">
              <a:latin typeface="Arial Narrow headings"/>
              <a:cs typeface="Arial Narrow headings"/>
            </a:endParaRP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705775"/>
            <a:ext cx="7924800" cy="1059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 smtClean="0">
                <a:latin typeface="Arial Narrow headings"/>
                <a:cs typeface="Arial Narrow headings"/>
              </a:rPr>
              <a:t>Definición: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52862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1295" y="5582451"/>
            <a:ext cx="7745505" cy="11164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s</a:t>
            </a:r>
            <a:r>
              <a:rPr lang="en-US" sz="5400" dirty="0" smtClean="0"/>
              <a:t>cent-smell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3399"/>
            <a:ext cx="8229600" cy="1158221"/>
          </a:xfrm>
        </p:spPr>
        <p:txBody>
          <a:bodyPr>
            <a:normAutofit/>
          </a:bodyPr>
          <a:lstStyle/>
          <a:p>
            <a:r>
              <a:rPr lang="en-US" dirty="0" smtClean="0"/>
              <a:t>8. </a:t>
            </a:r>
            <a:r>
              <a:rPr lang="en-US" dirty="0" err="1" smtClean="0"/>
              <a:t>Oliente-oler</a:t>
            </a:r>
            <a:endParaRPr lang="en-US" dirty="0"/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610" y="1571620"/>
            <a:ext cx="3954833" cy="376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460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2698511"/>
            <a:ext cx="7924800" cy="1059769"/>
          </a:xfrm>
          <a:prstGeom prst="rect">
            <a:avLst/>
          </a:prstGeom>
        </p:spPr>
        <p:txBody>
          <a:bodyPr/>
          <a:lstStyle/>
          <a:p>
            <a:r>
              <a:rPr lang="es-ES" sz="3000" dirty="0" smtClean="0">
                <a:latin typeface="Arial Narrow headings"/>
                <a:cs typeface="Arial Narrow headings"/>
              </a:rPr>
              <a:t>Sinónimos: </a:t>
            </a:r>
          </a:p>
          <a:p>
            <a:endParaRPr lang="es-E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206" y="4890910"/>
            <a:ext cx="5715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3000" dirty="0" smtClean="0">
                <a:latin typeface="Arial Narrow headings"/>
                <a:cs typeface="Arial Narrow headings"/>
              </a:rPr>
              <a:t>Antónimos:</a:t>
            </a:r>
            <a:endParaRPr lang="es-ES" sz="3000" dirty="0">
              <a:latin typeface="Arial Narrow headings"/>
              <a:cs typeface="Arial Narrow headings"/>
            </a:endParaRP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705775"/>
            <a:ext cx="7924800" cy="1059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 smtClean="0">
                <a:latin typeface="Arial Narrow headings"/>
                <a:cs typeface="Arial Narrow headings"/>
              </a:rPr>
              <a:t>Definición: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52862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1295" y="5528402"/>
            <a:ext cx="7745505" cy="11164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buzz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3399"/>
            <a:ext cx="8229600" cy="1158221"/>
          </a:xfrm>
        </p:spPr>
        <p:txBody>
          <a:bodyPr>
            <a:normAutofit/>
          </a:bodyPr>
          <a:lstStyle/>
          <a:p>
            <a:r>
              <a:rPr lang="en-US" dirty="0" smtClean="0"/>
              <a:t>9. El </a:t>
            </a:r>
            <a:r>
              <a:rPr lang="en-US" dirty="0" err="1" smtClean="0"/>
              <a:t>zumbido</a:t>
            </a:r>
            <a:endParaRPr lang="en-US" dirty="0"/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961" y="1281127"/>
            <a:ext cx="3250043" cy="433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27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Look through your vocabulary words.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Study the cards.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Use your graphic organizer to help you record the definitions to study at home (Must be attached in notebook after being graded).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Look up definition (Not the translation) on </a:t>
            </a:r>
            <a:r>
              <a:rPr lang="en-US" sz="2000" dirty="0" smtClean="0">
                <a:hlinkClick r:id="rId2"/>
              </a:rPr>
              <a:t>www.wordreference.com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 smtClean="0"/>
              <a:t>and type the answer. You must also write it on your graphic organizer.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Use </a:t>
            </a:r>
            <a:r>
              <a:rPr lang="en-US" sz="2000" dirty="0" err="1" smtClean="0"/>
              <a:t>google</a:t>
            </a:r>
            <a:r>
              <a:rPr lang="en-US" sz="2000" dirty="0" smtClean="0"/>
              <a:t> classroom to send me a copy of your finished assignment.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1352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2698511"/>
            <a:ext cx="7924800" cy="1059769"/>
          </a:xfrm>
          <a:prstGeom prst="rect">
            <a:avLst/>
          </a:prstGeom>
        </p:spPr>
        <p:txBody>
          <a:bodyPr/>
          <a:lstStyle/>
          <a:p>
            <a:r>
              <a:rPr lang="es-ES" sz="3000" dirty="0" smtClean="0">
                <a:latin typeface="Arial Narrow headings"/>
                <a:cs typeface="Arial Narrow headings"/>
              </a:rPr>
              <a:t>Sinónimos: </a:t>
            </a:r>
          </a:p>
          <a:p>
            <a:endParaRPr lang="es-E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206" y="4890910"/>
            <a:ext cx="5715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3000" dirty="0" smtClean="0">
                <a:latin typeface="Arial Narrow headings"/>
                <a:cs typeface="Arial Narrow headings"/>
              </a:rPr>
              <a:t>Antónimos:</a:t>
            </a:r>
            <a:endParaRPr lang="es-ES" sz="3000" dirty="0">
              <a:latin typeface="Arial Narrow headings"/>
              <a:cs typeface="Arial Narrow headings"/>
            </a:endParaRP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705775"/>
            <a:ext cx="7924800" cy="1059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 smtClean="0">
                <a:latin typeface="Arial Narrow headings"/>
                <a:cs typeface="Arial Narrow headings"/>
              </a:rPr>
              <a:t>Definición: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52862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1295" y="5528402"/>
            <a:ext cx="7745505" cy="11164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To become pale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3399"/>
            <a:ext cx="8229600" cy="1158221"/>
          </a:xfrm>
        </p:spPr>
        <p:txBody>
          <a:bodyPr>
            <a:normAutofit/>
          </a:bodyPr>
          <a:lstStyle/>
          <a:p>
            <a:r>
              <a:rPr lang="en-US" dirty="0" smtClean="0"/>
              <a:t>10. </a:t>
            </a:r>
            <a:r>
              <a:rPr lang="en-US" dirty="0" err="1" smtClean="0"/>
              <a:t>Palideció</a:t>
            </a:r>
            <a:endParaRPr lang="en-US" dirty="0"/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608" y="1532078"/>
            <a:ext cx="5363474" cy="403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14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2698511"/>
            <a:ext cx="7924800" cy="1059769"/>
          </a:xfrm>
          <a:prstGeom prst="rect">
            <a:avLst/>
          </a:prstGeom>
        </p:spPr>
        <p:txBody>
          <a:bodyPr/>
          <a:lstStyle/>
          <a:p>
            <a:r>
              <a:rPr lang="es-ES" sz="3000" dirty="0" smtClean="0">
                <a:latin typeface="Arial Narrow headings"/>
                <a:cs typeface="Arial Narrow headings"/>
              </a:rPr>
              <a:t>Sinónimos: </a:t>
            </a:r>
          </a:p>
          <a:p>
            <a:endParaRPr lang="es-E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206" y="4890910"/>
            <a:ext cx="5715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3000" dirty="0" smtClean="0">
                <a:latin typeface="Arial Narrow headings"/>
                <a:cs typeface="Arial Narrow headings"/>
              </a:rPr>
              <a:t>Antónimos:</a:t>
            </a:r>
            <a:endParaRPr lang="es-ES" sz="3000" dirty="0">
              <a:latin typeface="Arial Narrow headings"/>
              <a:cs typeface="Arial Narrow headings"/>
            </a:endParaRP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705775"/>
            <a:ext cx="7924800" cy="1059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 smtClean="0">
                <a:latin typeface="Arial Narrow headings"/>
                <a:cs typeface="Arial Narrow headings"/>
              </a:rPr>
              <a:t>Definición: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52862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1295" y="5582451"/>
            <a:ext cx="7745505" cy="1116422"/>
          </a:xfrm>
        </p:spPr>
        <p:txBody>
          <a:bodyPr>
            <a:normAutofit/>
          </a:bodyPr>
          <a:lstStyle/>
          <a:p>
            <a:pPr algn="ctr"/>
            <a:r>
              <a:rPr lang="en-US" sz="5400" i="1" dirty="0" smtClean="0"/>
              <a:t>around the hour of</a:t>
            </a:r>
            <a:endParaRPr lang="en-US" sz="5400" dirty="0" smtClean="0"/>
          </a:p>
          <a:p>
            <a:pPr marL="0" indent="0" algn="ctr">
              <a:buNone/>
            </a:pP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3399"/>
            <a:ext cx="8229600" cy="1158221"/>
          </a:xfrm>
        </p:spPr>
        <p:txBody>
          <a:bodyPr>
            <a:normAutofit/>
          </a:bodyPr>
          <a:lstStyle/>
          <a:p>
            <a:r>
              <a:rPr lang="en-US" dirty="0" smtClean="0"/>
              <a:t>1. A </a:t>
            </a:r>
            <a:r>
              <a:rPr lang="en-US" dirty="0" err="1"/>
              <a:t>eso</a:t>
            </a:r>
            <a:r>
              <a:rPr lang="en-US" dirty="0"/>
              <a:t> </a:t>
            </a:r>
            <a:r>
              <a:rPr lang="en-US" dirty="0" smtClean="0"/>
              <a:t>de</a:t>
            </a:r>
            <a:endParaRPr lang="en-US" dirty="0"/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132" y="1905276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525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2698511"/>
            <a:ext cx="7924800" cy="1059769"/>
          </a:xfrm>
          <a:prstGeom prst="rect">
            <a:avLst/>
          </a:prstGeom>
        </p:spPr>
        <p:txBody>
          <a:bodyPr/>
          <a:lstStyle/>
          <a:p>
            <a:r>
              <a:rPr lang="es-ES" sz="3000" dirty="0" smtClean="0">
                <a:latin typeface="Arial Narrow headings"/>
                <a:cs typeface="Arial Narrow headings"/>
              </a:rPr>
              <a:t>Sinónimos: </a:t>
            </a:r>
          </a:p>
          <a:p>
            <a:endParaRPr lang="es-E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206" y="4890910"/>
            <a:ext cx="5715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3000" dirty="0" smtClean="0">
                <a:latin typeface="Arial Narrow headings"/>
                <a:cs typeface="Arial Narrow headings"/>
              </a:rPr>
              <a:t>Antónimos:</a:t>
            </a:r>
            <a:endParaRPr lang="es-ES" sz="3000" dirty="0">
              <a:latin typeface="Arial Narrow headings"/>
              <a:cs typeface="Arial Narrow headings"/>
            </a:endParaRP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705775"/>
            <a:ext cx="7924800" cy="1059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 smtClean="0">
                <a:latin typeface="Arial Narrow headings"/>
                <a:cs typeface="Arial Narrow headings"/>
              </a:rPr>
              <a:t>Definición: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52862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1295" y="5582451"/>
            <a:ext cx="7745505" cy="1116422"/>
          </a:xfrm>
        </p:spPr>
        <p:txBody>
          <a:bodyPr>
            <a:normAutofit/>
          </a:bodyPr>
          <a:lstStyle/>
          <a:p>
            <a:pPr algn="ctr"/>
            <a:r>
              <a:rPr lang="en-US" sz="5400" i="1" dirty="0" smtClean="0"/>
              <a:t>Fall to your knees</a:t>
            </a:r>
            <a:endParaRPr lang="en-US" sz="5400" dirty="0" smtClean="0"/>
          </a:p>
          <a:p>
            <a:pPr marL="0" indent="0" algn="ctr">
              <a:buNone/>
            </a:pP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3399"/>
            <a:ext cx="8229600" cy="1158221"/>
          </a:xfrm>
        </p:spPr>
        <p:txBody>
          <a:bodyPr>
            <a:norm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Caerse</a:t>
            </a:r>
            <a:r>
              <a:rPr lang="en-US" dirty="0" smtClean="0"/>
              <a:t> de </a:t>
            </a:r>
            <a:r>
              <a:rPr lang="en-US" dirty="0" err="1" smtClean="0"/>
              <a:t>rodillas</a:t>
            </a:r>
            <a:endParaRPr lang="en-US" dirty="0"/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738" y="2444139"/>
            <a:ext cx="4178907" cy="277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17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2698511"/>
            <a:ext cx="7924800" cy="1059769"/>
          </a:xfrm>
          <a:prstGeom prst="rect">
            <a:avLst/>
          </a:prstGeom>
        </p:spPr>
        <p:txBody>
          <a:bodyPr/>
          <a:lstStyle/>
          <a:p>
            <a:r>
              <a:rPr lang="es-ES" sz="3000" dirty="0" smtClean="0">
                <a:latin typeface="Arial Narrow headings"/>
                <a:cs typeface="Arial Narrow headings"/>
              </a:rPr>
              <a:t>Sinónimos: </a:t>
            </a:r>
          </a:p>
          <a:p>
            <a:endParaRPr lang="es-E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206" y="4890910"/>
            <a:ext cx="5715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3000" dirty="0" smtClean="0">
                <a:latin typeface="Arial Narrow headings"/>
                <a:cs typeface="Arial Narrow headings"/>
              </a:rPr>
              <a:t>Antónimos:</a:t>
            </a:r>
            <a:endParaRPr lang="es-ES" sz="3000" dirty="0">
              <a:latin typeface="Arial Narrow headings"/>
              <a:cs typeface="Arial Narrow headings"/>
            </a:endParaRP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705775"/>
            <a:ext cx="7924800" cy="1059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 smtClean="0">
                <a:latin typeface="Arial Narrow headings"/>
                <a:cs typeface="Arial Narrow headings"/>
              </a:rPr>
              <a:t>Definición: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52862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1295" y="5582451"/>
            <a:ext cx="7745505" cy="1116422"/>
          </a:xfrm>
        </p:spPr>
        <p:txBody>
          <a:bodyPr>
            <a:normAutofit/>
          </a:bodyPr>
          <a:lstStyle/>
          <a:p>
            <a:pPr algn="ctr"/>
            <a:r>
              <a:rPr lang="en-US" sz="5400" i="1" dirty="0" smtClean="0"/>
              <a:t>mud</a:t>
            </a:r>
            <a:endParaRPr lang="en-US" sz="5400" dirty="0" smtClean="0"/>
          </a:p>
          <a:p>
            <a:pPr marL="0" indent="0" algn="ctr">
              <a:buNone/>
            </a:pP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3399"/>
            <a:ext cx="8229600" cy="1158221"/>
          </a:xfrm>
        </p:spPr>
        <p:txBody>
          <a:bodyPr>
            <a:normAutofit/>
          </a:bodyPr>
          <a:lstStyle/>
          <a:p>
            <a:r>
              <a:rPr lang="en-US" dirty="0" smtClean="0"/>
              <a:t>3. El </a:t>
            </a:r>
            <a:r>
              <a:rPr lang="en-US" dirty="0" err="1" smtClean="0"/>
              <a:t>lodo</a:t>
            </a:r>
            <a:endParaRPr lang="en-US" dirty="0"/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284" y="1739238"/>
            <a:ext cx="4460650" cy="334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331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2698511"/>
            <a:ext cx="7924800" cy="1059769"/>
          </a:xfrm>
          <a:prstGeom prst="rect">
            <a:avLst/>
          </a:prstGeom>
        </p:spPr>
        <p:txBody>
          <a:bodyPr/>
          <a:lstStyle/>
          <a:p>
            <a:r>
              <a:rPr lang="es-ES" sz="3000" dirty="0" smtClean="0">
                <a:latin typeface="Arial Narrow headings"/>
                <a:cs typeface="Arial Narrow headings"/>
              </a:rPr>
              <a:t>Sinónimos: </a:t>
            </a:r>
          </a:p>
          <a:p>
            <a:endParaRPr lang="es-E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206" y="4890910"/>
            <a:ext cx="5715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3000" dirty="0" smtClean="0">
                <a:latin typeface="Arial Narrow headings"/>
                <a:cs typeface="Arial Narrow headings"/>
              </a:rPr>
              <a:t>Antónimos:</a:t>
            </a:r>
            <a:endParaRPr lang="es-ES" sz="3000" dirty="0">
              <a:latin typeface="Arial Narrow headings"/>
              <a:cs typeface="Arial Narrow headings"/>
            </a:endParaRP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705775"/>
            <a:ext cx="7924800" cy="1059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 smtClean="0">
                <a:latin typeface="Arial Narrow headings"/>
                <a:cs typeface="Arial Narrow headings"/>
              </a:rPr>
              <a:t>Definición: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52862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1295" y="5582451"/>
            <a:ext cx="7745505" cy="1116422"/>
          </a:xfrm>
        </p:spPr>
        <p:txBody>
          <a:bodyPr>
            <a:normAutofit/>
          </a:bodyPr>
          <a:lstStyle/>
          <a:p>
            <a:pPr algn="ctr"/>
            <a:r>
              <a:rPr lang="en-US" sz="5400" i="1" dirty="0" smtClean="0"/>
              <a:t>Dizzy</a:t>
            </a:r>
            <a:endParaRPr lang="en-US" sz="5400" dirty="0" smtClean="0"/>
          </a:p>
          <a:p>
            <a:pPr marL="0" indent="0" algn="ctr">
              <a:buNone/>
            </a:pP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3399"/>
            <a:ext cx="8229600" cy="1158221"/>
          </a:xfrm>
        </p:spPr>
        <p:txBody>
          <a:bodyPr>
            <a:normAutofit/>
          </a:bodyPr>
          <a:lstStyle/>
          <a:p>
            <a:r>
              <a:rPr lang="en-US" dirty="0" smtClean="0"/>
              <a:t>4.Mareado</a:t>
            </a:r>
            <a:endParaRPr lang="en-US" dirty="0"/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570" y="1571520"/>
            <a:ext cx="3922584" cy="401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372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11</TotalTime>
  <Words>211</Words>
  <Application>Microsoft Macintosh PowerPoint</Application>
  <PresentationFormat>On-screen Show (4:3)</PresentationFormat>
  <Paragraphs>59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Black</vt:lpstr>
      <vt:lpstr>Vocabulario 4</vt:lpstr>
      <vt:lpstr>Instructions</vt:lpstr>
      <vt:lpstr>1. A eso de</vt:lpstr>
      <vt:lpstr>PowerPoint Presentation</vt:lpstr>
      <vt:lpstr>2. Caerse de rodillas</vt:lpstr>
      <vt:lpstr>PowerPoint Presentation</vt:lpstr>
      <vt:lpstr>3. El lodo</vt:lpstr>
      <vt:lpstr>PowerPoint Presentation</vt:lpstr>
      <vt:lpstr>4.Mareado</vt:lpstr>
      <vt:lpstr>PowerPoint Presentation</vt:lpstr>
      <vt:lpstr>5. Apuntar: tomar nota de</vt:lpstr>
      <vt:lpstr>PowerPoint Presentation</vt:lpstr>
      <vt:lpstr>6. Susurrar</vt:lpstr>
      <vt:lpstr>PowerPoint Presentation</vt:lpstr>
      <vt:lpstr>7. El escondite</vt:lpstr>
      <vt:lpstr>PowerPoint Presentation</vt:lpstr>
      <vt:lpstr>8. Oliente-oler</vt:lpstr>
      <vt:lpstr>PowerPoint Presentation</vt:lpstr>
      <vt:lpstr>9. El zumbido</vt:lpstr>
      <vt:lpstr>PowerPoint Presentation</vt:lpstr>
      <vt:lpstr>10. Palideció</vt:lpstr>
      <vt:lpstr>PowerPoint Presentation</vt:lpstr>
    </vt:vector>
  </TitlesOfParts>
  <Company>Alliance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Connie Cabrera</dc:creator>
  <cp:lastModifiedBy>Connie Cabrera</cp:lastModifiedBy>
  <cp:revision>3</cp:revision>
  <dcterms:created xsi:type="dcterms:W3CDTF">2016-02-08T21:27:52Z</dcterms:created>
  <dcterms:modified xsi:type="dcterms:W3CDTF">2016-02-08T23:15:10Z</dcterms:modified>
</cp:coreProperties>
</file>