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21" r:id="rId1"/>
  </p:sldMasterIdLst>
  <p:sldIdLst>
    <p:sldId id="274" r:id="rId2"/>
    <p:sldId id="256" r:id="rId3"/>
    <p:sldId id="264" r:id="rId4"/>
    <p:sldId id="261" r:id="rId5"/>
    <p:sldId id="263" r:id="rId6"/>
    <p:sldId id="262" r:id="rId7"/>
    <p:sldId id="257" r:id="rId8"/>
    <p:sldId id="260" r:id="rId9"/>
    <p:sldId id="258" r:id="rId10"/>
    <p:sldId id="259" r:id="rId11"/>
    <p:sldId id="267" r:id="rId12"/>
    <p:sldId id="269" r:id="rId13"/>
    <p:sldId id="270" r:id="rId14"/>
    <p:sldId id="271" r:id="rId15"/>
    <p:sldId id="272" r:id="rId16"/>
    <p:sldId id="266" r:id="rId17"/>
    <p:sldId id="268" r:id="rId18"/>
    <p:sldId id="265" r:id="rId19"/>
    <p:sldId id="273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48" d="100"/>
          <a:sy n="148" d="100"/>
        </p:scale>
        <p:origin x="-131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486873" y="411480"/>
            <a:ext cx="8170254" cy="6035040"/>
            <a:chOff x="486873" y="411480"/>
            <a:chExt cx="8170254" cy="6035040"/>
          </a:xfrm>
        </p:grpSpPr>
        <p:sp>
          <p:nvSpPr>
            <p:cNvPr id="8" name="Rectangle 7"/>
            <p:cNvSpPr/>
            <p:nvPr/>
          </p:nvSpPr>
          <p:spPr>
            <a:xfrm>
              <a:off x="486873" y="411480"/>
              <a:ext cx="8170254" cy="60350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>
              <a:spLocks/>
            </p:cNvSpPr>
            <p:nvPr/>
          </p:nvSpPr>
          <p:spPr>
            <a:xfrm>
              <a:off x="562843" y="475488"/>
              <a:ext cx="7982712" cy="5888736"/>
            </a:xfrm>
            <a:prstGeom prst="rect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562842" y="6133646"/>
              <a:ext cx="7982712" cy="1472"/>
            </a:xfrm>
            <a:prstGeom prst="line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17" name="Rectangle 16"/>
            <p:cNvSpPr/>
            <p:nvPr/>
          </p:nvSpPr>
          <p:spPr>
            <a:xfrm>
              <a:off x="562843" y="457200"/>
              <a:ext cx="7982712" cy="25786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3950"/>
            <a:ext cx="7342188" cy="1924050"/>
          </a:xfrm>
        </p:spPr>
        <p:txBody>
          <a:bodyPr anchor="b" anchorCtr="0">
            <a:noAutofit/>
          </a:bodyPr>
          <a:lstStyle>
            <a:lvl1pPr>
              <a:defRPr sz="540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429000"/>
            <a:ext cx="7342188" cy="1752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73741" y="6122894"/>
            <a:ext cx="2133600" cy="259317"/>
          </a:xfrm>
        </p:spPr>
        <p:txBody>
          <a:bodyPr/>
          <a:lstStyle/>
          <a:p>
            <a:fld id="{25AE17C7-B787-4E50-994D-5E804113A1E9}" type="datetime4">
              <a:rPr lang="en-US" smtClean="0"/>
              <a:pPr/>
              <a:t>January 14, 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2894"/>
            <a:ext cx="2895600" cy="25781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191000" y="6122894"/>
            <a:ext cx="762000" cy="271463"/>
          </a:xfrm>
        </p:spPr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, Picture,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26" name="Group 2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grpSp>
            <p:nvGrpSpPr>
              <p:cNvPr id="27" name="Group 26"/>
              <p:cNvGrpSpPr/>
              <p:nvPr/>
            </p:nvGrpSpPr>
            <p:grpSpPr>
              <a:xfrm>
                <a:off x="182880" y="173699"/>
                <a:ext cx="8778240" cy="6510602"/>
                <a:chOff x="182880" y="173699"/>
                <a:chExt cx="8778240" cy="6510602"/>
              </a:xfrm>
            </p:grpSpPr>
            <p:sp>
              <p:nvSpPr>
                <p:cNvPr id="29" name="Rectangle 28"/>
                <p:cNvSpPr/>
                <p:nvPr/>
              </p:nvSpPr>
              <p:spPr>
                <a:xfrm>
                  <a:off x="182880" y="173699"/>
                  <a:ext cx="8778240" cy="6510602"/>
                </a:xfrm>
                <a:prstGeom prst="rect">
                  <a:avLst/>
                </a:prstGeom>
                <a:solidFill>
                  <a:schemeClr val="bg1">
                    <a:lumMod val="95000"/>
                  </a:schemeClr>
                </a:solidFill>
                <a:ln w="12700">
                  <a:noFill/>
                </a:ln>
                <a:effectLst>
                  <a:outerShdw blurRad="63500" sx="101000" sy="101000" algn="ctr" rotWithShape="0">
                    <a:prstClr val="black">
                      <a:alpha val="40000"/>
                    </a:prstClr>
                  </a:outerShdw>
                </a:effectLst>
                <a:scene3d>
                  <a:camera prst="perspectiveFront" fov="4800000"/>
                  <a:lightRig rig="threePt" dir="t"/>
                </a:scene3d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30" name="Group 10"/>
                <p:cNvGrpSpPr/>
                <p:nvPr/>
              </p:nvGrpSpPr>
              <p:grpSpPr>
                <a:xfrm>
                  <a:off x="256032" y="237744"/>
                  <a:ext cx="8622792" cy="6364224"/>
                  <a:chOff x="247157" y="247430"/>
                  <a:chExt cx="8622792" cy="6364224"/>
                </a:xfrm>
              </p:grpSpPr>
              <p:sp>
                <p:nvSpPr>
                  <p:cNvPr id="31" name="Rectangle 30"/>
                  <p:cNvSpPr>
                    <a:spLocks/>
                  </p:cNvSpPr>
                  <p:nvPr/>
                </p:nvSpPr>
                <p:spPr>
                  <a:xfrm>
                    <a:off x="247157" y="247430"/>
                    <a:ext cx="8622792" cy="6364224"/>
                  </a:xfrm>
                  <a:prstGeom prst="rect">
                    <a:avLst/>
                  </a:prstGeom>
                  <a:noFill/>
                  <a:ln w="12700">
                    <a:solidFill>
                      <a:schemeClr val="tx2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/>
                  </a:p>
                </p:txBody>
              </p:sp>
              <p:cxnSp>
                <p:nvCxnSpPr>
                  <p:cNvPr id="32" name="Straight Connector 31"/>
                  <p:cNvCxnSpPr/>
                  <p:nvPr/>
                </p:nvCxnSpPr>
                <p:spPr>
                  <a:xfrm>
                    <a:off x="247157" y="6389024"/>
                    <a:ext cx="8622792" cy="1588"/>
                  </a:xfrm>
                  <a:prstGeom prst="line">
                    <a:avLst/>
                  </a:prstGeom>
                  <a:noFill/>
                  <a:ln w="12700">
                    <a:solidFill>
                      <a:schemeClr val="tx2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</p:cxnSp>
            </p:grpSp>
          </p:grpSp>
          <p:sp>
            <p:nvSpPr>
              <p:cNvPr id="28" name="Rectangle 27"/>
              <p:cNvSpPr/>
              <p:nvPr/>
            </p:nvSpPr>
            <p:spPr>
              <a:xfrm rot="5400000">
                <a:off x="801086" y="3274090"/>
                <a:ext cx="6135624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  <p:sp>
          <p:nvSpPr>
            <p:cNvPr id="25" name="Rectangle 24"/>
            <p:cNvSpPr/>
            <p:nvPr/>
          </p:nvSpPr>
          <p:spPr>
            <a:xfrm rot="10800000">
              <a:off x="258763" y="1594462"/>
              <a:ext cx="357530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694329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672323"/>
            <a:ext cx="3008313" cy="3403040"/>
          </a:xfrm>
        </p:spPr>
        <p:txBody>
          <a:bodyPr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67800-479D-41B0-B3F2-2DCE95BA1381}" type="datetime4">
              <a:rPr lang="en-US" smtClean="0"/>
              <a:pPr/>
              <a:t>January 14, 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3"/>
          </p:nvPr>
        </p:nvSpPr>
        <p:spPr>
          <a:xfrm>
            <a:off x="352892" y="310123"/>
            <a:ext cx="3398837" cy="1204912"/>
          </a:xfrm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6" name="Group 1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8" name="Rectangle 17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9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0" name="Rectangle 19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1" name="Straight Connector 20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17" name="Rectangle 16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691640"/>
            <a:ext cx="3008376" cy="914400"/>
          </a:xfrm>
        </p:spPr>
        <p:txBody>
          <a:bodyPr anchor="b">
            <a:no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38559" y="612775"/>
            <a:ext cx="4114800" cy="5468112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2" y="2670048"/>
            <a:ext cx="3008376" cy="3401568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F0C02-0EF4-4745-9D82-E8D3F59464E3}" type="datetime4">
              <a:rPr lang="en-US" smtClean="0"/>
              <a:pPr/>
              <a:t>January 14, 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7" name="Group 16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9" name="Rectangle 18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1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2" name="Rectangle 21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3" name="Straight Connector 22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20" name="Rectangle 19"/>
            <p:cNvSpPr/>
            <p:nvPr/>
          </p:nvSpPr>
          <p:spPr>
            <a:xfrm>
              <a:off x="256032" y="4203192"/>
              <a:ext cx="8622792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1" y="4287819"/>
            <a:ext cx="8021977" cy="916193"/>
          </a:xfrm>
        </p:spPr>
        <p:txBody>
          <a:bodyPr anchor="b">
            <a:no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56347" y="331694"/>
            <a:ext cx="8421624" cy="3783106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1" y="5271247"/>
            <a:ext cx="8021977" cy="1013011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spcBef>
                <a:spcPts val="0"/>
              </a:spcBef>
              <a:buNone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67800-479D-41B0-B3F2-2DCE95BA1381}" type="datetime4">
              <a:rPr lang="en-US" smtClean="0"/>
              <a:pPr/>
              <a:t>January 14, 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4" name="Rectangle 13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5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6" name="Rectangle 15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7" name="Straight Connector 16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8" name="Rectangle 17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D7A28-FA93-4136-BDC1-BCCB2687E678}" type="datetimeFigureOut">
              <a:rPr lang="en-US" smtClean="0"/>
              <a:pPr/>
              <a:t>1/14/16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2FBC0-13B8-4B1E-B170-BBEED4A77C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4" name="Group 13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6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17" name="Rectangle 16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19" name="Straight Connector 18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18" name="Rectangle 17"/>
            <p:cNvSpPr/>
            <p:nvPr/>
          </p:nvSpPr>
          <p:spPr>
            <a:xfrm rot="5400000">
              <a:off x="4242277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399" y="609600"/>
            <a:ext cx="1416423" cy="5516563"/>
          </a:xfrm>
        </p:spPr>
        <p:txBody>
          <a:bodyPr vert="eaVert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222" y="609600"/>
            <a:ext cx="6279777" cy="5516563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D7A28-FA93-4136-BDC1-BCCB2687E678}" type="datetimeFigureOut">
              <a:rPr lang="en-US" smtClean="0"/>
              <a:pPr/>
              <a:t>1/14/16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2FBC0-13B8-4B1E-B170-BBEED4A77C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3" name="Rectangle 12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9" name="Rectangle 18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0" name="Straight Connector 19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1" name="Rectangle 20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5D68B-21AC-438B-BECE-4F17DA129F19}" type="datetime4">
              <a:rPr lang="en-US" smtClean="0"/>
              <a:pPr/>
              <a:t>January 14, 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486873" y="411480"/>
            <a:ext cx="8170254" cy="6035040"/>
            <a:chOff x="486873" y="411480"/>
            <a:chExt cx="8170254" cy="6035040"/>
          </a:xfrm>
        </p:grpSpPr>
        <p:sp>
          <p:nvSpPr>
            <p:cNvPr id="12" name="Rectangle 11"/>
            <p:cNvSpPr/>
            <p:nvPr/>
          </p:nvSpPr>
          <p:spPr>
            <a:xfrm>
              <a:off x="486873" y="411480"/>
              <a:ext cx="8170254" cy="60350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" name="Group 11"/>
            <p:cNvGrpSpPr/>
            <p:nvPr/>
          </p:nvGrpSpPr>
          <p:grpSpPr>
            <a:xfrm>
              <a:off x="562842" y="475488"/>
              <a:ext cx="7982713" cy="5888736"/>
              <a:chOff x="562842" y="475488"/>
              <a:chExt cx="7982713" cy="5888736"/>
            </a:xfrm>
          </p:grpSpPr>
          <p:sp>
            <p:nvSpPr>
              <p:cNvPr id="8" name="Rectangle 7"/>
              <p:cNvSpPr>
                <a:spLocks/>
              </p:cNvSpPr>
              <p:nvPr/>
            </p:nvSpPr>
            <p:spPr>
              <a:xfrm>
                <a:off x="562843" y="475488"/>
                <a:ext cx="7982712" cy="5888736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9" name="Straight Connector 8"/>
              <p:cNvCxnSpPr/>
              <p:nvPr/>
            </p:nvCxnSpPr>
            <p:spPr>
              <a:xfrm>
                <a:off x="562842" y="6133646"/>
                <a:ext cx="7982712" cy="1472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>
                <a:off x="562842" y="3427528"/>
                <a:ext cx="7982712" cy="1472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0113" y="3442447"/>
            <a:ext cx="7345362" cy="1532965"/>
          </a:xfrm>
        </p:spPr>
        <p:txBody>
          <a:bodyPr anchor="b" anchorCtr="0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00113" y="5029200"/>
            <a:ext cx="7345362" cy="990600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9259" y="6122894"/>
            <a:ext cx="2133600" cy="259317"/>
          </a:xfrm>
        </p:spPr>
        <p:txBody>
          <a:bodyPr/>
          <a:lstStyle/>
          <a:p>
            <a:fld id="{87367800-479D-41B0-B3F2-2DCE95BA1381}" type="datetime4">
              <a:rPr lang="en-US" smtClean="0"/>
              <a:pPr/>
              <a:t>January 14, 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4401"/>
            <a:ext cx="2895600" cy="25781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636493" y="533400"/>
            <a:ext cx="7836408" cy="2828925"/>
          </a:xfrm>
        </p:spPr>
        <p:txBody>
          <a:bodyPr>
            <a:normAutofit/>
          </a:bodyPr>
          <a:lstStyle>
            <a:lvl1pPr>
              <a:buNone/>
              <a:defRPr sz="20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2" name="Rectangle 11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7" name="Rectangle 26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8" name="Straight Connector 27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3" y="1371600"/>
            <a:ext cx="7345362" cy="1676400"/>
          </a:xfrm>
        </p:spPr>
        <p:txBody>
          <a:bodyPr anchor="b" anchorCtr="0">
            <a:noAutofit/>
          </a:bodyPr>
          <a:lstStyle>
            <a:lvl1pPr algn="ctr">
              <a:defRPr sz="5400" b="0" i="0" cap="none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3" y="3134566"/>
            <a:ext cx="7345362" cy="1500187"/>
          </a:xfrm>
        </p:spPr>
        <p:txBody>
          <a:bodyPr anchor="t" anchorCtr="0"/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F0FCF-2EA5-4FF5-AF14-1CA9C8854AAB}" type="datetime4">
              <a:rPr lang="en-US" smtClean="0"/>
              <a:pPr/>
              <a:t>January 14, 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21" name="Rectangle 20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2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3" name="Rectangle 2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4" name="Straight Connector 2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5" name="Rectangle 24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0111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781C6-1634-4A56-B2BE-62150BE83935}" type="datetime4">
              <a:rPr lang="en-US" smtClean="0"/>
              <a:pPr/>
              <a:t>January 14, 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26" name="Group 2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27" name="Rectangle 26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9" name="Rectangle 28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31" name="Straight Connector 30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  <p:sp>
              <p:nvSpPr>
                <p:cNvPr id="32" name="Rectangle 31"/>
                <p:cNvSpPr/>
                <p:nvPr/>
              </p:nvSpPr>
              <p:spPr>
                <a:xfrm>
                  <a:off x="247157" y="1612392"/>
                  <a:ext cx="8622792" cy="64008"/>
                </a:xfrm>
                <a:prstGeom prst="rect">
                  <a:avLst/>
                </a:prstGeom>
                <a:solidFill>
                  <a:schemeClr val="bg2">
                    <a:lumMod val="40000"/>
                    <a:lumOff val="60000"/>
                  </a:schemeClr>
                </a:solidFill>
                <a:ln w="3175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</p:grpSp>
        </p:grpSp>
        <p:cxnSp>
          <p:nvCxnSpPr>
            <p:cNvPr id="23" name="Straight Connector 22"/>
            <p:cNvCxnSpPr/>
            <p:nvPr/>
          </p:nvCxnSpPr>
          <p:spPr>
            <a:xfrm rot="16200000" flipH="1">
              <a:off x="2217480" y="4026438"/>
              <a:ext cx="4711326" cy="2286"/>
            </a:xfrm>
            <a:prstGeom prst="line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301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301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45539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45539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72AC2-3C75-4F5F-A929-48958086FE36}" type="datetime4">
              <a:rPr lang="en-US" smtClean="0"/>
              <a:pPr/>
              <a:t>January 14, 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3" name="Rectangle 12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4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5" name="Rectangle 14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6" name="Straight Connector 15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7" name="Rectangle 16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09CF4-4C1A-45DC-BADA-6EFF91CB9ABB}" type="datetime4">
              <a:rPr lang="en-US" smtClean="0"/>
              <a:pPr/>
              <a:t>January 14, 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1" name="Rectangle 10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3" name="Rectangle 1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4" name="Straight Connector 1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951C0-B478-4858-ABC7-96406A1C0480}" type="datetime4">
              <a:rPr lang="en-US" smtClean="0"/>
              <a:pPr/>
              <a:t>January 14, 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6" name="Group 1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7" name="Rectangle 16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8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19" name="Rectangle 18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0" name="Straight Connector 19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33" name="Rectangle 32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169892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147888"/>
            <a:ext cx="3008313" cy="3262313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1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7641A-9D94-4BD6-862F-F651067079BC}" type="datetime4">
              <a:rPr lang="en-US" smtClean="0"/>
              <a:pPr/>
              <a:t>January 14, 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00113" y="244158"/>
            <a:ext cx="7345362" cy="13398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2" y="2133601"/>
            <a:ext cx="7345363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43840" y="6371591"/>
            <a:ext cx="2133600" cy="2593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</a:defRPr>
            </a:lvl1pPr>
          </a:lstStyle>
          <a:p>
            <a:fld id="{87367800-479D-41B0-B3F2-2DCE95BA1381}" type="datetime4">
              <a:rPr lang="en-US" smtClean="0"/>
              <a:pPr/>
              <a:t>January 14, 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58840" y="6371591"/>
            <a:ext cx="2895600" cy="25781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91000" y="6356350"/>
            <a:ext cx="762000" cy="2714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5744759D-0EFF-4FB2-9CCE-04E00944F0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22" r:id="rId1"/>
    <p:sldLayoutId id="2147484223" r:id="rId2"/>
    <p:sldLayoutId id="2147484224" r:id="rId3"/>
    <p:sldLayoutId id="2147484225" r:id="rId4"/>
    <p:sldLayoutId id="2147484226" r:id="rId5"/>
    <p:sldLayoutId id="2147484227" r:id="rId6"/>
    <p:sldLayoutId id="2147484228" r:id="rId7"/>
    <p:sldLayoutId id="2147484229" r:id="rId8"/>
    <p:sldLayoutId id="2147484230" r:id="rId9"/>
    <p:sldLayoutId id="2147484231" r:id="rId10"/>
    <p:sldLayoutId id="2147484232" r:id="rId11"/>
    <p:sldLayoutId id="2147484233" r:id="rId12"/>
    <p:sldLayoutId id="2147484234" r:id="rId13"/>
    <p:sldLayoutId id="2147484235" r:id="rId14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794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080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366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2652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485900" indent="-22860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712913" indent="-228600" algn="l" defTabSz="9144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947863" indent="-22860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174875" indent="-228600" algn="l" defTabSz="9144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lang="en-US" sz="1800" kern="1200" dirty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 </a:t>
            </a:r>
            <a:r>
              <a:rPr lang="en-US" dirty="0" err="1" smtClean="0"/>
              <a:t>tarea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 </a:t>
            </a:r>
            <a:r>
              <a:rPr lang="en-US" dirty="0" err="1" smtClean="0"/>
              <a:t>trabajo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leer el </a:t>
            </a:r>
            <a:r>
              <a:rPr lang="en-US" dirty="0" err="1" smtClean="0"/>
              <a:t>Powerpoint</a:t>
            </a:r>
            <a:r>
              <a:rPr lang="en-US" dirty="0" smtClean="0"/>
              <a:t> con </a:t>
            </a:r>
            <a:r>
              <a:rPr lang="en-US" dirty="0" err="1" smtClean="0"/>
              <a:t>estrategias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el </a:t>
            </a:r>
            <a:r>
              <a:rPr lang="en-US" dirty="0" err="1" smtClean="0"/>
              <a:t>examen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Luego</a:t>
            </a:r>
            <a:r>
              <a:rPr lang="en-US" dirty="0" smtClean="0"/>
              <a:t> </a:t>
            </a:r>
            <a:r>
              <a:rPr lang="en-US" dirty="0" err="1" smtClean="0"/>
              <a:t>contesta</a:t>
            </a:r>
            <a:r>
              <a:rPr lang="en-US" dirty="0" smtClean="0"/>
              <a:t> la </a:t>
            </a:r>
            <a:r>
              <a:rPr lang="en-US" dirty="0" err="1" smtClean="0"/>
              <a:t>reflexi</a:t>
            </a:r>
            <a:r>
              <a:rPr lang="en-US" dirty="0" err="1" smtClean="0"/>
              <a:t>ón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les di en </a:t>
            </a:r>
            <a:r>
              <a:rPr lang="en-US" dirty="0" err="1" smtClean="0"/>
              <a:t>clase</a:t>
            </a:r>
            <a:r>
              <a:rPr lang="en-US" dirty="0" smtClean="0"/>
              <a:t>. </a:t>
            </a:r>
          </a:p>
          <a:p>
            <a:r>
              <a:rPr lang="en-US" dirty="0" smtClean="0"/>
              <a:t>La </a:t>
            </a:r>
            <a:r>
              <a:rPr lang="en-US" dirty="0" err="1" smtClean="0"/>
              <a:t>tarea</a:t>
            </a:r>
            <a:r>
              <a:rPr lang="en-US" dirty="0" smtClean="0"/>
              <a:t> se </a:t>
            </a:r>
            <a:r>
              <a:rPr lang="en-US" dirty="0" err="1" smtClean="0"/>
              <a:t>entrega</a:t>
            </a:r>
            <a:r>
              <a:rPr lang="en-US" dirty="0" smtClean="0"/>
              <a:t> </a:t>
            </a:r>
            <a:r>
              <a:rPr lang="en-US" dirty="0"/>
              <a:t>e</a:t>
            </a:r>
            <a:r>
              <a:rPr lang="en-US" dirty="0" smtClean="0"/>
              <a:t>l </a:t>
            </a:r>
            <a:r>
              <a:rPr lang="en-US" dirty="0" err="1" smtClean="0"/>
              <a:t>miércoles</a:t>
            </a:r>
            <a:r>
              <a:rPr lang="en-US" dirty="0" smtClean="0"/>
              <a:t> 19 de </a:t>
            </a:r>
            <a:r>
              <a:rPr lang="en-US" smtClean="0"/>
              <a:t>enero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73955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Audio and </a:t>
            </a:r>
            <a:r>
              <a:rPr lang="en-US" dirty="0" err="1" smtClean="0"/>
              <a:t>Tabla</a:t>
            </a:r>
            <a:r>
              <a:rPr lang="en-US" dirty="0" smtClean="0"/>
              <a:t> Tips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29150" y="1666314"/>
            <a:ext cx="8195940" cy="4930065"/>
          </a:xfrm>
        </p:spPr>
        <p:txBody>
          <a:bodyPr>
            <a:normAutofit fontScale="92500" lnSpcReduction="10000"/>
          </a:bodyPr>
          <a:lstStyle/>
          <a:p>
            <a:pPr lvl="0" fontAlgn="base"/>
            <a:r>
              <a:rPr lang="en-US" b="1" dirty="0" smtClean="0"/>
              <a:t>For </a:t>
            </a:r>
            <a:r>
              <a:rPr lang="en-US" b="1" dirty="0"/>
              <a:t>Combined texts </a:t>
            </a:r>
            <a:r>
              <a:rPr lang="en-US" b="1" dirty="0" smtClean="0"/>
              <a:t>or audio and text: </a:t>
            </a:r>
          </a:p>
          <a:p>
            <a:pPr lvl="1" fontAlgn="base"/>
            <a:r>
              <a:rPr lang="en-US" sz="2200" dirty="0" smtClean="0"/>
              <a:t>always </a:t>
            </a:r>
            <a:r>
              <a:rPr lang="en-US" sz="2200" dirty="0"/>
              <a:t>circle whether it’s </a:t>
            </a:r>
            <a:r>
              <a:rPr lang="en-US" sz="2200" i="1" dirty="0"/>
              <a:t>el </a:t>
            </a:r>
            <a:r>
              <a:rPr lang="en-US" sz="2200" i="1" dirty="0" err="1"/>
              <a:t>articulo</a:t>
            </a:r>
            <a:r>
              <a:rPr lang="en-US" sz="2200" i="1" dirty="0"/>
              <a:t>, la </a:t>
            </a:r>
            <a:r>
              <a:rPr lang="en-US" sz="2200" i="1" dirty="0" err="1"/>
              <a:t>tabla</a:t>
            </a:r>
            <a:r>
              <a:rPr lang="en-US" sz="2200" i="1" dirty="0"/>
              <a:t> o el audio… </a:t>
            </a:r>
            <a:r>
              <a:rPr lang="en-US" sz="2200" dirty="0"/>
              <a:t> so you know WHICH source they are asking you about</a:t>
            </a:r>
          </a:p>
          <a:p>
            <a:pPr lvl="1" fontAlgn="base"/>
            <a:r>
              <a:rPr lang="en-US" sz="2400" dirty="0"/>
              <a:t>ALWAYS answer questions about AUDIO first while it’s fresh in your mind. </a:t>
            </a:r>
          </a:p>
          <a:p>
            <a:pPr lvl="1" fontAlgn="base"/>
            <a:r>
              <a:rPr lang="en-US" sz="2400" dirty="0" smtClean="0"/>
              <a:t>AUDIO ONLY</a:t>
            </a:r>
            <a:endParaRPr lang="en-US" sz="2400" dirty="0"/>
          </a:p>
          <a:p>
            <a:pPr lvl="2" fontAlgn="base"/>
            <a:r>
              <a:rPr lang="en-US" dirty="0"/>
              <a:t>answer some MC questions WHILE listening to audio and answer the rest later</a:t>
            </a:r>
          </a:p>
          <a:p>
            <a:pPr lvl="2" fontAlgn="base"/>
            <a:r>
              <a:rPr lang="en-US" dirty="0"/>
              <a:t>For the interview, answer #52 first </a:t>
            </a:r>
            <a:r>
              <a:rPr lang="en-US" dirty="0" smtClean="0"/>
              <a:t>(¿</a:t>
            </a:r>
            <a:r>
              <a:rPr lang="en-US" dirty="0" err="1" smtClean="0"/>
              <a:t>Qué</a:t>
            </a:r>
            <a:r>
              <a:rPr lang="en-US" dirty="0" smtClean="0"/>
              <a:t> </a:t>
            </a:r>
            <a:r>
              <a:rPr lang="en-US" dirty="0" err="1"/>
              <a:t>pregunta</a:t>
            </a:r>
            <a:r>
              <a:rPr lang="en-US" dirty="0"/>
              <a:t> le </a:t>
            </a:r>
            <a:r>
              <a:rPr lang="en-US" dirty="0" err="1" smtClean="0"/>
              <a:t>harías</a:t>
            </a:r>
            <a:r>
              <a:rPr lang="en-US" dirty="0"/>
              <a:t>,) while the audio is still fresh in your mind</a:t>
            </a:r>
          </a:p>
          <a:p>
            <a:pPr lvl="1" fontAlgn="base"/>
            <a:r>
              <a:rPr lang="en-US" sz="2400" dirty="0"/>
              <a:t>TABLA</a:t>
            </a:r>
          </a:p>
          <a:p>
            <a:pPr lvl="2" fontAlgn="base"/>
            <a:r>
              <a:rPr lang="en-US" dirty="0"/>
              <a:t>make sure to understand what information the table is portraying </a:t>
            </a:r>
          </a:p>
          <a:p>
            <a:pPr lvl="2" fontAlgn="base"/>
            <a:r>
              <a:rPr lang="en-US" dirty="0"/>
              <a:t>do a close reading of it</a:t>
            </a:r>
          </a:p>
          <a:p>
            <a:pPr lvl="2" fontAlgn="base"/>
            <a:r>
              <a:rPr lang="en-US" dirty="0"/>
              <a:t>Look for high and low numbers or points of inflection (When the data changes)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12244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Formal Email Tips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838" y="1810771"/>
            <a:ext cx="7798638" cy="4254750"/>
          </a:xfrm>
        </p:spPr>
        <p:txBody>
          <a:bodyPr>
            <a:normAutofit/>
          </a:bodyPr>
          <a:lstStyle/>
          <a:p>
            <a:r>
              <a:rPr lang="en-US" dirty="0" smtClean="0"/>
              <a:t>It is a formal email: Use ‘</a:t>
            </a:r>
            <a:r>
              <a:rPr lang="en-US" dirty="0" err="1" smtClean="0"/>
              <a:t>Usted</a:t>
            </a:r>
            <a:r>
              <a:rPr lang="en-US" dirty="0" smtClean="0"/>
              <a:t>, </a:t>
            </a:r>
            <a:r>
              <a:rPr lang="en-US" dirty="0" err="1" smtClean="0"/>
              <a:t>su</a:t>
            </a:r>
            <a:r>
              <a:rPr lang="en-US" dirty="0" smtClean="0"/>
              <a:t>, </a:t>
            </a:r>
            <a:r>
              <a:rPr lang="en-US" dirty="0" err="1" smtClean="0"/>
              <a:t>suyo</a:t>
            </a:r>
            <a:r>
              <a:rPr lang="en-US" dirty="0" smtClean="0"/>
              <a:t>, le’</a:t>
            </a:r>
            <a:endParaRPr lang="en-US" dirty="0"/>
          </a:p>
          <a:p>
            <a:pPr lvl="0" fontAlgn="base"/>
            <a:r>
              <a:rPr lang="en-US" dirty="0"/>
              <a:t>memorize a few formal email phrases and use them </a:t>
            </a:r>
          </a:p>
          <a:p>
            <a:pPr lvl="0" fontAlgn="base"/>
            <a:r>
              <a:rPr lang="en-US" dirty="0"/>
              <a:t>paraphrase words from the prompt, don’t copy it directly</a:t>
            </a:r>
          </a:p>
          <a:p>
            <a:pPr lvl="1" fontAlgn="base"/>
            <a:r>
              <a:rPr lang="en-US" sz="2400" dirty="0"/>
              <a:t>readers only grade what is original language and they ignore language that comes from the prompt</a:t>
            </a:r>
          </a:p>
          <a:p>
            <a:pPr lvl="0" fontAlgn="base"/>
            <a:r>
              <a:rPr lang="en-US" dirty="0"/>
              <a:t>Don’t forget to ask questions to the person who emailed you</a:t>
            </a:r>
            <a:r>
              <a:rPr lang="en-US" dirty="0" smtClean="0"/>
              <a:t>!</a:t>
            </a:r>
            <a:endParaRPr lang="en-US" sz="3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28414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Essay Tips- Overall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5079" y="1681430"/>
            <a:ext cx="8360563" cy="4903191"/>
          </a:xfrm>
        </p:spPr>
        <p:txBody>
          <a:bodyPr>
            <a:normAutofit fontScale="85000" lnSpcReduction="10000"/>
          </a:bodyPr>
          <a:lstStyle/>
          <a:p>
            <a:pPr lvl="0" fontAlgn="base"/>
            <a:r>
              <a:rPr lang="en-US" dirty="0" smtClean="0"/>
              <a:t>Based </a:t>
            </a:r>
            <a:r>
              <a:rPr lang="en-US" dirty="0"/>
              <a:t>on three sources:  un audio, </a:t>
            </a:r>
            <a:r>
              <a:rPr lang="en-US" dirty="0" err="1"/>
              <a:t>una</a:t>
            </a:r>
            <a:r>
              <a:rPr lang="en-US" dirty="0"/>
              <a:t> </a:t>
            </a:r>
            <a:r>
              <a:rPr lang="en-US" dirty="0" err="1"/>
              <a:t>tabla</a:t>
            </a:r>
            <a:r>
              <a:rPr lang="en-US" dirty="0"/>
              <a:t>, un </a:t>
            </a:r>
            <a:r>
              <a:rPr lang="en-US" dirty="0" err="1" smtClean="0"/>
              <a:t>artículo</a:t>
            </a:r>
            <a:r>
              <a:rPr lang="en-US" dirty="0" smtClean="0"/>
              <a:t> </a:t>
            </a:r>
            <a:endParaRPr lang="en-US" dirty="0"/>
          </a:p>
          <a:p>
            <a:pPr lvl="0" fontAlgn="base"/>
            <a:r>
              <a:rPr lang="en-US" dirty="0"/>
              <a:t>Time is of the essence</a:t>
            </a:r>
          </a:p>
          <a:p>
            <a:pPr lvl="1" fontAlgn="base"/>
            <a:r>
              <a:rPr lang="en-US" sz="1900" dirty="0"/>
              <a:t>1 min, read the prompt</a:t>
            </a:r>
          </a:p>
          <a:p>
            <a:pPr lvl="1" fontAlgn="base"/>
            <a:r>
              <a:rPr lang="en-US" sz="1900" dirty="0"/>
              <a:t>6 min read the article and </a:t>
            </a:r>
            <a:r>
              <a:rPr lang="en-US" sz="1900" dirty="0" err="1"/>
              <a:t>tabla</a:t>
            </a:r>
            <a:r>
              <a:rPr lang="en-US" sz="1900" dirty="0"/>
              <a:t>, underlining pieces of evidence you want to use</a:t>
            </a:r>
          </a:p>
          <a:p>
            <a:pPr lvl="1" fontAlgn="base"/>
            <a:r>
              <a:rPr lang="en-US" sz="1900" dirty="0"/>
              <a:t>6 min of audio</a:t>
            </a:r>
          </a:p>
          <a:p>
            <a:pPr lvl="1" fontAlgn="base"/>
            <a:r>
              <a:rPr lang="en-US" sz="1900" dirty="0"/>
              <a:t>37 min to write </a:t>
            </a:r>
          </a:p>
          <a:p>
            <a:pPr lvl="1" fontAlgn="base"/>
            <a:r>
              <a:rPr lang="en-US" sz="1900" dirty="0"/>
              <a:t>3 min to proofread</a:t>
            </a:r>
          </a:p>
          <a:p>
            <a:pPr lvl="0" fontAlgn="base"/>
            <a:r>
              <a:rPr lang="en-US" dirty="0"/>
              <a:t>this essay is more a ROUGH DRAFT, a race against time</a:t>
            </a:r>
          </a:p>
          <a:p>
            <a:pPr lvl="0" fontAlgn="base"/>
            <a:r>
              <a:rPr lang="en-US" b="1" dirty="0"/>
              <a:t>Beware of summarizing, you must PERSUADE</a:t>
            </a:r>
            <a:endParaRPr lang="en-US" dirty="0"/>
          </a:p>
          <a:p>
            <a:pPr lvl="0" fontAlgn="base"/>
            <a:r>
              <a:rPr lang="en-US" dirty="0"/>
              <a:t>Organize your essay well with a clear intro, body (2-3 paragraphs) and </a:t>
            </a:r>
            <a:r>
              <a:rPr lang="en-US" dirty="0" smtClean="0"/>
              <a:t>conclusion: SKIP at least TWO lines between each Paragraph</a:t>
            </a:r>
            <a:endParaRPr lang="en-US" dirty="0"/>
          </a:p>
          <a:p>
            <a:pPr lvl="1" fontAlgn="base"/>
            <a:r>
              <a:rPr lang="en-US" sz="2400" dirty="0"/>
              <a:t>more writing is NOT necessarily better, make sure you have clear and convincing </a:t>
            </a:r>
            <a:r>
              <a:rPr lang="en-US" sz="2400" dirty="0" smtClean="0"/>
              <a:t>ideas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122834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Essay Tips: 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837" y="1716705"/>
            <a:ext cx="8348805" cy="4703300"/>
          </a:xfrm>
        </p:spPr>
        <p:txBody>
          <a:bodyPr>
            <a:normAutofit/>
          </a:bodyPr>
          <a:lstStyle/>
          <a:p>
            <a:pPr lvl="0" fontAlgn="base"/>
            <a:r>
              <a:rPr lang="en-US" dirty="0" smtClean="0"/>
              <a:t>needs </a:t>
            </a:r>
            <a:r>
              <a:rPr lang="en-US" dirty="0"/>
              <a:t>to be well crafted, as it is the first impression for your reader </a:t>
            </a:r>
          </a:p>
          <a:p>
            <a:pPr lvl="1" fontAlgn="base"/>
            <a:r>
              <a:rPr lang="en-US" sz="2400" dirty="0"/>
              <a:t>do not simply take the prompt and recycle it: paraphrase and use your own </a:t>
            </a:r>
            <a:r>
              <a:rPr lang="en-US" sz="2400" dirty="0" smtClean="0"/>
              <a:t>words</a:t>
            </a:r>
            <a:endParaRPr lang="en-US" sz="2400" dirty="0"/>
          </a:p>
          <a:p>
            <a:pPr lvl="1" fontAlgn="base"/>
            <a:r>
              <a:rPr lang="en-US" sz="2400" dirty="0"/>
              <a:t>3 </a:t>
            </a:r>
            <a:r>
              <a:rPr lang="en-US" sz="2400" dirty="0" smtClean="0"/>
              <a:t>sentences: hook</a:t>
            </a:r>
            <a:r>
              <a:rPr lang="en-US" sz="2400" dirty="0"/>
              <a:t>, bridge, thesis</a:t>
            </a:r>
          </a:p>
          <a:p>
            <a:pPr lvl="1" fontAlgn="base"/>
            <a:r>
              <a:rPr lang="en-US" sz="2400" dirty="0"/>
              <a:t>Clear, short and impactful hook, DO NOT write a boring rhetorical question</a:t>
            </a:r>
          </a:p>
          <a:p>
            <a:pPr lvl="1" fontAlgn="base"/>
            <a:r>
              <a:rPr lang="en-US" sz="2400" dirty="0"/>
              <a:t>Clear persuasive thesis that takes a side </a:t>
            </a:r>
            <a:r>
              <a:rPr lang="en-US" sz="2400" dirty="0" smtClean="0"/>
              <a:t>and </a:t>
            </a:r>
            <a:r>
              <a:rPr lang="en-US" sz="2400" dirty="0"/>
              <a:t>mentions 3 key ideas (one per paragraph): Don’t try to argue both </a:t>
            </a:r>
            <a:r>
              <a:rPr lang="en-US" sz="2400" dirty="0" smtClean="0"/>
              <a:t>sides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224586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Essay Tips: The Body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1562" y="1728463"/>
            <a:ext cx="8419358" cy="4891432"/>
          </a:xfrm>
        </p:spPr>
        <p:txBody>
          <a:bodyPr>
            <a:normAutofit fontScale="92500" lnSpcReduction="20000"/>
          </a:bodyPr>
          <a:lstStyle/>
          <a:p>
            <a:pPr lvl="0" fontAlgn="base"/>
            <a:r>
              <a:rPr lang="en-US" dirty="0" smtClean="0"/>
              <a:t>The </a:t>
            </a:r>
            <a:r>
              <a:rPr lang="en-US" dirty="0"/>
              <a:t>body</a:t>
            </a:r>
          </a:p>
          <a:p>
            <a:pPr lvl="1" fontAlgn="base"/>
            <a:r>
              <a:rPr lang="en-US" sz="2400" dirty="0"/>
              <a:t>Cite the sources like this (F1, F2, F3)</a:t>
            </a:r>
          </a:p>
          <a:p>
            <a:pPr lvl="1" fontAlgn="base"/>
            <a:r>
              <a:rPr lang="en-US" sz="2400" dirty="0"/>
              <a:t>quote sparingly, embedded within your own writing</a:t>
            </a:r>
          </a:p>
          <a:p>
            <a:pPr lvl="1" fontAlgn="base"/>
            <a:r>
              <a:rPr lang="en-US" sz="2400" dirty="0"/>
              <a:t>Do not </a:t>
            </a:r>
            <a:r>
              <a:rPr lang="en-US" sz="2400" dirty="0" smtClean="0"/>
              <a:t>miss-represent </a:t>
            </a:r>
            <a:r>
              <a:rPr lang="en-US" sz="2400" dirty="0"/>
              <a:t>the general opinion of a source in your essay (this is called cherry picking and is a logical fallacy)</a:t>
            </a:r>
          </a:p>
          <a:p>
            <a:pPr lvl="1" fontAlgn="base"/>
            <a:r>
              <a:rPr lang="en-US" sz="2400" dirty="0"/>
              <a:t>Use Power verbs (</a:t>
            </a:r>
            <a:r>
              <a:rPr lang="en-US" sz="2400" dirty="0" err="1"/>
              <a:t>expone</a:t>
            </a:r>
            <a:r>
              <a:rPr lang="en-US" sz="2400" dirty="0"/>
              <a:t>, </a:t>
            </a:r>
            <a:r>
              <a:rPr lang="en-US" sz="2400" dirty="0" err="1"/>
              <a:t>sostiene</a:t>
            </a:r>
            <a:r>
              <a:rPr lang="en-US" sz="2400" dirty="0"/>
              <a:t>, </a:t>
            </a:r>
            <a:r>
              <a:rPr lang="en-US" sz="2400" dirty="0" err="1"/>
              <a:t>connota</a:t>
            </a:r>
            <a:r>
              <a:rPr lang="en-US" sz="2400" dirty="0"/>
              <a:t>, </a:t>
            </a:r>
            <a:r>
              <a:rPr lang="en-US" sz="2400" dirty="0" err="1"/>
              <a:t>alaba</a:t>
            </a:r>
            <a:r>
              <a:rPr lang="en-US" sz="2400" dirty="0"/>
              <a:t>, propone, </a:t>
            </a:r>
            <a:r>
              <a:rPr lang="en-US" sz="2400" dirty="0" err="1"/>
              <a:t>alude</a:t>
            </a:r>
            <a:r>
              <a:rPr lang="en-US" sz="2400" dirty="0"/>
              <a:t>, </a:t>
            </a:r>
            <a:r>
              <a:rPr lang="en-US" sz="2400" dirty="0" err="1"/>
              <a:t>recalca</a:t>
            </a:r>
            <a:r>
              <a:rPr lang="en-US" sz="2400" dirty="0"/>
              <a:t>, </a:t>
            </a:r>
            <a:r>
              <a:rPr lang="en-US" sz="2400" dirty="0" err="1"/>
              <a:t>refuta</a:t>
            </a:r>
            <a:r>
              <a:rPr lang="en-US" sz="2400" dirty="0"/>
              <a:t>) and vary your </a:t>
            </a:r>
            <a:r>
              <a:rPr lang="en-US" sz="2400" dirty="0" smtClean="0"/>
              <a:t>syntax</a:t>
            </a:r>
          </a:p>
          <a:p>
            <a:pPr lvl="1" fontAlgn="base"/>
            <a:r>
              <a:rPr lang="en-US" sz="2400" dirty="0" smtClean="0"/>
              <a:t>Try </a:t>
            </a:r>
            <a:r>
              <a:rPr lang="en-US" sz="2400" dirty="0"/>
              <a:t>to put some accents but not on every word</a:t>
            </a:r>
          </a:p>
          <a:p>
            <a:pPr lvl="1" fontAlgn="base"/>
            <a:r>
              <a:rPr lang="en-US" sz="2400" dirty="0"/>
              <a:t>S</a:t>
            </a:r>
            <a:r>
              <a:rPr lang="en-US" sz="2400" dirty="0" smtClean="0"/>
              <a:t>cratch </a:t>
            </a:r>
            <a:r>
              <a:rPr lang="en-US" sz="2400" dirty="0"/>
              <a:t>out mistakes, no time for whiteout</a:t>
            </a:r>
          </a:p>
          <a:p>
            <a:pPr lvl="1" fontAlgn="base"/>
            <a:r>
              <a:rPr lang="en-US" sz="2400" dirty="0"/>
              <a:t>Avoid writing “</a:t>
            </a:r>
            <a:r>
              <a:rPr lang="en-US" sz="2400" dirty="0" err="1" smtClean="0"/>
              <a:t>Según</a:t>
            </a:r>
            <a:r>
              <a:rPr lang="en-US" sz="2400" dirty="0" smtClean="0"/>
              <a:t> </a:t>
            </a:r>
            <a:r>
              <a:rPr lang="en-US" sz="2400" dirty="0"/>
              <a:t>el </a:t>
            </a:r>
            <a:r>
              <a:rPr lang="en-US" sz="2400" dirty="0" err="1"/>
              <a:t>articulo</a:t>
            </a:r>
            <a:r>
              <a:rPr lang="en-US" sz="2400" dirty="0"/>
              <a:t>…” at the beginning of a paragraph</a:t>
            </a:r>
          </a:p>
          <a:p>
            <a:pPr lvl="1" fontAlgn="base"/>
            <a:r>
              <a:rPr lang="en-US" sz="2400" dirty="0" smtClean="0"/>
              <a:t>Write </a:t>
            </a:r>
            <a:r>
              <a:rPr lang="en-US" sz="2400" dirty="0"/>
              <a:t>about the AUDIO first while it’s fresh in your mind</a:t>
            </a:r>
          </a:p>
          <a:p>
            <a:pPr lvl="1" fontAlgn="base"/>
            <a:r>
              <a:rPr lang="en-US" sz="2400" dirty="0"/>
              <a:t>It’s better if an essay integrates 2 or more sources per idea paragraph, but one source per paragraph is OK too </a:t>
            </a:r>
          </a:p>
          <a:p>
            <a:pPr lvl="2" fontAlgn="base"/>
            <a:r>
              <a:rPr lang="en-US" dirty="0"/>
              <a:t>the IDEAS guide the essay, NOT the </a:t>
            </a:r>
            <a:r>
              <a:rPr lang="en-US" dirty="0" err="1"/>
              <a:t>fuente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36652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Essay Tips: 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7490" y="1704946"/>
            <a:ext cx="8372323" cy="4597477"/>
          </a:xfrm>
        </p:spPr>
        <p:txBody>
          <a:bodyPr>
            <a:normAutofit/>
          </a:bodyPr>
          <a:lstStyle/>
          <a:p>
            <a:pPr lvl="1" fontAlgn="base"/>
            <a:r>
              <a:rPr lang="en-US" sz="2400" dirty="0" smtClean="0"/>
              <a:t>summarize </a:t>
            </a:r>
            <a:r>
              <a:rPr lang="en-US" sz="2400" dirty="0"/>
              <a:t>your main argument, perhaps provide your personal evaluation or personal anecdote</a:t>
            </a:r>
          </a:p>
          <a:p>
            <a:pPr lvl="1" fontAlgn="base"/>
            <a:r>
              <a:rPr lang="en-US" sz="2400" dirty="0"/>
              <a:t>What should be done about it? </a:t>
            </a:r>
            <a:r>
              <a:rPr lang="en-US" sz="2400" dirty="0" smtClean="0"/>
              <a:t>Propose </a:t>
            </a:r>
            <a:r>
              <a:rPr lang="en-US" sz="2400" dirty="0"/>
              <a:t>a solution</a:t>
            </a:r>
          </a:p>
          <a:p>
            <a:pPr lvl="1" fontAlgn="base"/>
            <a:r>
              <a:rPr lang="en-US" sz="2400" dirty="0"/>
              <a:t>or leave an open ending to another related challenge</a:t>
            </a:r>
          </a:p>
          <a:p>
            <a:pPr lvl="1" fontAlgn="base"/>
            <a:r>
              <a:rPr lang="en-US" sz="2400" dirty="0"/>
              <a:t>Try to finish the essay, do not let yourself get cut </a:t>
            </a:r>
            <a:r>
              <a:rPr lang="en-US" sz="2400" dirty="0" smtClean="0"/>
              <a:t>off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119919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Simulated Conversation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1008" y="1716705"/>
            <a:ext cx="8384082" cy="4903190"/>
          </a:xfrm>
        </p:spPr>
        <p:txBody>
          <a:bodyPr>
            <a:normAutofit fontScale="85000" lnSpcReduction="20000"/>
          </a:bodyPr>
          <a:lstStyle/>
          <a:p>
            <a:pPr lvl="0" fontAlgn="base"/>
            <a:r>
              <a:rPr lang="en-US" dirty="0" smtClean="0"/>
              <a:t>It is INFORMAL, talk as if talking to a friend, use “</a:t>
            </a:r>
            <a:r>
              <a:rPr lang="en-US" dirty="0" err="1" smtClean="0"/>
              <a:t>tú</a:t>
            </a:r>
            <a:r>
              <a:rPr lang="en-US" dirty="0" smtClean="0"/>
              <a:t>, </a:t>
            </a:r>
            <a:r>
              <a:rPr lang="en-US" dirty="0" err="1" smtClean="0"/>
              <a:t>tu</a:t>
            </a:r>
            <a:r>
              <a:rPr lang="en-US" dirty="0" smtClean="0"/>
              <a:t>, </a:t>
            </a:r>
            <a:r>
              <a:rPr lang="en-US" dirty="0" err="1" smtClean="0"/>
              <a:t>te</a:t>
            </a:r>
            <a:r>
              <a:rPr lang="en-US" dirty="0" smtClean="0"/>
              <a:t>, </a:t>
            </a:r>
            <a:r>
              <a:rPr lang="en-US" dirty="0" err="1" smtClean="0"/>
              <a:t>tuyo</a:t>
            </a:r>
            <a:r>
              <a:rPr lang="en-US" dirty="0" smtClean="0"/>
              <a:t>,” etc.</a:t>
            </a:r>
          </a:p>
          <a:p>
            <a:pPr lvl="0" fontAlgn="base"/>
            <a:r>
              <a:rPr lang="en-US" dirty="0" smtClean="0"/>
              <a:t>Be </a:t>
            </a:r>
            <a:r>
              <a:rPr lang="en-US" dirty="0"/>
              <a:t>direct when answering, don’t repeat/rephrase the question</a:t>
            </a:r>
          </a:p>
          <a:p>
            <a:pPr lvl="0" fontAlgn="base"/>
            <a:r>
              <a:rPr lang="en-US" b="1" u="sng" dirty="0"/>
              <a:t>Never say, </a:t>
            </a:r>
            <a:r>
              <a:rPr lang="en-US" dirty="0"/>
              <a:t>No </a:t>
            </a:r>
            <a:r>
              <a:rPr lang="en-US" dirty="0" err="1" smtClean="0"/>
              <a:t>entendí</a:t>
            </a:r>
            <a:endParaRPr lang="en-US" dirty="0"/>
          </a:p>
          <a:p>
            <a:pPr lvl="0" fontAlgn="base"/>
            <a:r>
              <a:rPr lang="en-US" dirty="0"/>
              <a:t>If you </a:t>
            </a:r>
            <a:r>
              <a:rPr lang="en-US" dirty="0" smtClean="0"/>
              <a:t>didn’t </a:t>
            </a:r>
            <a:r>
              <a:rPr lang="en-US" dirty="0"/>
              <a:t>understand the prompt, stay on topic generally speaking, keep talking, then pick up the thread of the conversation with the next prompt</a:t>
            </a:r>
          </a:p>
          <a:p>
            <a:pPr lvl="0" fontAlgn="base"/>
            <a:r>
              <a:rPr lang="en-US" dirty="0"/>
              <a:t>Sound like </a:t>
            </a:r>
            <a:r>
              <a:rPr lang="en-US" dirty="0" smtClean="0"/>
              <a:t>you’re </a:t>
            </a:r>
            <a:r>
              <a:rPr lang="en-US" dirty="0"/>
              <a:t>having </a:t>
            </a:r>
            <a:r>
              <a:rPr lang="en-US" dirty="0" smtClean="0"/>
              <a:t>fun, even if you’re not</a:t>
            </a:r>
            <a:endParaRPr lang="en-US" dirty="0"/>
          </a:p>
          <a:p>
            <a:pPr lvl="1" fontAlgn="base"/>
            <a:r>
              <a:rPr lang="en-US" sz="2400" dirty="0"/>
              <a:t>you’ve got 20 seconds, you’re on the defensive</a:t>
            </a:r>
          </a:p>
          <a:p>
            <a:pPr lvl="0" fontAlgn="base"/>
            <a:r>
              <a:rPr lang="en-US" dirty="0"/>
              <a:t>Use informal conversation </a:t>
            </a:r>
            <a:r>
              <a:rPr lang="en-US" dirty="0" smtClean="0"/>
              <a:t>fillers, ‘</a:t>
            </a:r>
            <a:r>
              <a:rPr lang="en-US" dirty="0" err="1" smtClean="0"/>
              <a:t>Bueno</a:t>
            </a:r>
            <a:r>
              <a:rPr lang="en-US" dirty="0" smtClean="0"/>
              <a:t>, </a:t>
            </a:r>
            <a:r>
              <a:rPr lang="en-US" dirty="0" err="1" smtClean="0"/>
              <a:t>pues</a:t>
            </a:r>
            <a:r>
              <a:rPr lang="en-US" dirty="0" smtClean="0"/>
              <a:t>, </a:t>
            </a:r>
            <a:r>
              <a:rPr lang="en-US" dirty="0" err="1" smtClean="0"/>
              <a:t>ojalá</a:t>
            </a:r>
            <a:r>
              <a:rPr lang="en-US" dirty="0" smtClean="0"/>
              <a:t>….’</a:t>
            </a:r>
            <a:endParaRPr lang="en-US" dirty="0"/>
          </a:p>
          <a:p>
            <a:pPr lvl="0" fontAlgn="base"/>
            <a:r>
              <a:rPr lang="en-US" dirty="0"/>
              <a:t>Be ready to answer in </a:t>
            </a:r>
            <a:r>
              <a:rPr lang="en-US" dirty="0" smtClean="0"/>
              <a:t>different </a:t>
            </a:r>
            <a:r>
              <a:rPr lang="en-US" dirty="0"/>
              <a:t>verb tenses</a:t>
            </a:r>
          </a:p>
          <a:p>
            <a:pPr lvl="0" fontAlgn="base"/>
            <a:r>
              <a:rPr lang="en-US" dirty="0" smtClean="0"/>
              <a:t>Ask </a:t>
            </a:r>
            <a:r>
              <a:rPr lang="en-US" dirty="0"/>
              <a:t>questions even though you know the recording won’t answer </a:t>
            </a:r>
            <a:r>
              <a:rPr lang="en-US" dirty="0" smtClean="0"/>
              <a:t>you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353694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Cultural Comparison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6284" y="1716704"/>
            <a:ext cx="8466395" cy="5141296"/>
          </a:xfrm>
        </p:spPr>
        <p:txBody>
          <a:bodyPr>
            <a:normAutofit fontScale="70000" lnSpcReduction="20000"/>
          </a:bodyPr>
          <a:lstStyle/>
          <a:p>
            <a:pPr fontAlgn="base"/>
            <a:r>
              <a:rPr lang="en-US" dirty="0" smtClean="0"/>
              <a:t>Compare and Contrast a phenomenon (given to you by the prompt) between two cultures, at least one of them Spanish speaking. You </a:t>
            </a:r>
            <a:r>
              <a:rPr lang="en-US" dirty="0"/>
              <a:t>can talk about two Spanish-speaking communities living in any country (</a:t>
            </a:r>
            <a:r>
              <a:rPr lang="en-US" dirty="0" err="1"/>
              <a:t>eg</a:t>
            </a:r>
            <a:r>
              <a:rPr lang="en-US" dirty="0"/>
              <a:t>:  Los </a:t>
            </a:r>
            <a:r>
              <a:rPr lang="en-US" dirty="0" err="1"/>
              <a:t>cubanos</a:t>
            </a:r>
            <a:r>
              <a:rPr lang="en-US" dirty="0"/>
              <a:t> de Miami vs. los </a:t>
            </a:r>
            <a:r>
              <a:rPr lang="en-US" dirty="0" err="1"/>
              <a:t>mexicanos</a:t>
            </a:r>
            <a:r>
              <a:rPr lang="en-US" dirty="0"/>
              <a:t> de Oaxaca</a:t>
            </a:r>
            <a:r>
              <a:rPr lang="en-US" dirty="0" smtClean="0"/>
              <a:t>)</a:t>
            </a:r>
          </a:p>
          <a:p>
            <a:pPr lvl="0" fontAlgn="base"/>
            <a:r>
              <a:rPr lang="en-US" dirty="0" smtClean="0"/>
              <a:t>Use </a:t>
            </a:r>
            <a:r>
              <a:rPr lang="en-US" dirty="0"/>
              <a:t>the ping pong </a:t>
            </a:r>
            <a:r>
              <a:rPr lang="en-US" dirty="0" smtClean="0"/>
              <a:t>approach. </a:t>
            </a:r>
            <a:r>
              <a:rPr lang="en-US" dirty="0"/>
              <a:t>Compare/contrast 1 aspect at a time in BOTH cultures. </a:t>
            </a:r>
          </a:p>
          <a:p>
            <a:pPr lvl="1" fontAlgn="base"/>
            <a:r>
              <a:rPr lang="en-US" sz="2400" dirty="0"/>
              <a:t>if you choose to talk about one culture first and then the other, you risk running out of time and not accomplishing the task</a:t>
            </a:r>
          </a:p>
          <a:p>
            <a:pPr lvl="0" fontAlgn="base"/>
            <a:r>
              <a:rPr lang="en-US" dirty="0" smtClean="0"/>
              <a:t>Always </a:t>
            </a:r>
            <a:r>
              <a:rPr lang="en-US" dirty="0"/>
              <a:t>identify both your community and the target language community when you first start </a:t>
            </a:r>
            <a:r>
              <a:rPr lang="en-US" dirty="0" smtClean="0"/>
              <a:t>speaking.</a:t>
            </a:r>
            <a:r>
              <a:rPr lang="en-US" dirty="0"/>
              <a:t> </a:t>
            </a:r>
            <a:r>
              <a:rPr lang="en-US" sz="2400" dirty="0" smtClean="0"/>
              <a:t>Don’t </a:t>
            </a:r>
            <a:r>
              <a:rPr lang="en-US" sz="2400" dirty="0"/>
              <a:t>make the listener try to guess your implied </a:t>
            </a:r>
            <a:r>
              <a:rPr lang="en-US" sz="2400" dirty="0" smtClean="0"/>
              <a:t>communities</a:t>
            </a:r>
            <a:endParaRPr lang="en-US" sz="2400" dirty="0"/>
          </a:p>
          <a:p>
            <a:pPr lvl="0" fontAlgn="base"/>
            <a:r>
              <a:rPr lang="en-US" dirty="0"/>
              <a:t>look up old prompts from the German, Italian and French exams to practice. </a:t>
            </a:r>
            <a:r>
              <a:rPr lang="en-US" dirty="0" err="1"/>
              <a:t>Eg</a:t>
            </a:r>
            <a:r>
              <a:rPr lang="en-US" dirty="0"/>
              <a:t> : </a:t>
            </a:r>
          </a:p>
          <a:p>
            <a:pPr lvl="1" fontAlgn="base"/>
            <a:r>
              <a:rPr lang="en-US" sz="2400" dirty="0"/>
              <a:t>a family tradition</a:t>
            </a:r>
          </a:p>
          <a:p>
            <a:pPr lvl="1" fontAlgn="base"/>
            <a:r>
              <a:rPr lang="en-US" sz="2400" dirty="0"/>
              <a:t>a community tradition</a:t>
            </a:r>
          </a:p>
          <a:p>
            <a:pPr lvl="1" fontAlgn="base"/>
            <a:r>
              <a:rPr lang="en-US" sz="2400" dirty="0"/>
              <a:t>los </a:t>
            </a:r>
            <a:r>
              <a:rPr lang="en-US" sz="2400" dirty="0" err="1"/>
              <a:t>deportes</a:t>
            </a:r>
            <a:r>
              <a:rPr lang="en-US" sz="2400" dirty="0"/>
              <a:t> y la </a:t>
            </a:r>
            <a:r>
              <a:rPr lang="en-US" sz="2400" dirty="0" err="1"/>
              <a:t>identidad</a:t>
            </a:r>
            <a:r>
              <a:rPr lang="en-US" sz="2400" dirty="0"/>
              <a:t> </a:t>
            </a:r>
            <a:r>
              <a:rPr lang="en-US" sz="2400" dirty="0" err="1"/>
              <a:t>nacional</a:t>
            </a:r>
            <a:endParaRPr lang="en-US" sz="2400" dirty="0"/>
          </a:p>
          <a:p>
            <a:pPr lvl="1" fontAlgn="base"/>
            <a:r>
              <a:rPr lang="en-US" sz="2400" dirty="0"/>
              <a:t>un </a:t>
            </a:r>
            <a:r>
              <a:rPr lang="en-US" sz="2400" dirty="0" err="1"/>
              <a:t>héroe</a:t>
            </a:r>
            <a:r>
              <a:rPr lang="en-US" sz="2400" dirty="0"/>
              <a:t> </a:t>
            </a:r>
            <a:r>
              <a:rPr lang="en-US" sz="2400" dirty="0" err="1" smtClean="0"/>
              <a:t>nacional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1238673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Overall Tips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2668" y="1669672"/>
            <a:ext cx="8195940" cy="4891432"/>
          </a:xfrm>
        </p:spPr>
        <p:txBody>
          <a:bodyPr>
            <a:normAutofit fontScale="92500" lnSpcReduction="10000"/>
          </a:bodyPr>
          <a:lstStyle/>
          <a:p>
            <a:pPr lvl="0" fontAlgn="base"/>
            <a:r>
              <a:rPr lang="en-US" dirty="0" smtClean="0"/>
              <a:t>the </a:t>
            </a:r>
            <a:r>
              <a:rPr lang="en-US" dirty="0"/>
              <a:t>AP exam: range of intermediate to pre-</a:t>
            </a:r>
            <a:r>
              <a:rPr lang="en-US" dirty="0" smtClean="0"/>
              <a:t>advanced level</a:t>
            </a:r>
            <a:endParaRPr lang="en-US" dirty="0"/>
          </a:p>
          <a:p>
            <a:pPr lvl="0" fontAlgn="base"/>
            <a:r>
              <a:rPr lang="en-US" dirty="0"/>
              <a:t>AP tests generally have less controversial topics, </a:t>
            </a:r>
            <a:r>
              <a:rPr lang="en-US" dirty="0" err="1"/>
              <a:t>eg</a:t>
            </a:r>
            <a:r>
              <a:rPr lang="en-US" dirty="0"/>
              <a:t>:</a:t>
            </a:r>
          </a:p>
          <a:p>
            <a:pPr lvl="1" fontAlgn="base"/>
            <a:r>
              <a:rPr lang="en-US" sz="2400" dirty="0"/>
              <a:t>Technology</a:t>
            </a:r>
          </a:p>
          <a:p>
            <a:pPr lvl="1" fontAlgn="base"/>
            <a:r>
              <a:rPr lang="en-US" sz="2400" dirty="0"/>
              <a:t>Indigenous people</a:t>
            </a:r>
          </a:p>
          <a:p>
            <a:pPr lvl="0" fontAlgn="base"/>
            <a:r>
              <a:rPr lang="en-US" dirty="0"/>
              <a:t>Look up previous prompts from the </a:t>
            </a:r>
            <a:r>
              <a:rPr lang="en-US" dirty="0" smtClean="0"/>
              <a:t>Spanish exams </a:t>
            </a:r>
            <a:r>
              <a:rPr lang="en-US" dirty="0"/>
              <a:t>for </a:t>
            </a:r>
            <a:r>
              <a:rPr lang="en-US" dirty="0" smtClean="0"/>
              <a:t>practice</a:t>
            </a:r>
            <a:endParaRPr lang="en-US" dirty="0"/>
          </a:p>
          <a:p>
            <a:pPr lvl="0" fontAlgn="base"/>
            <a:r>
              <a:rPr lang="en-US" dirty="0" smtClean="0"/>
              <a:t>Take a full </a:t>
            </a:r>
            <a:r>
              <a:rPr lang="en-US" dirty="0"/>
              <a:t>length practice around April, after spring break</a:t>
            </a:r>
          </a:p>
          <a:p>
            <a:pPr lvl="0" fontAlgn="base"/>
            <a:r>
              <a:rPr lang="en-US" b="1" dirty="0"/>
              <a:t>When you’re speaking, you’re on the defensive</a:t>
            </a:r>
            <a:r>
              <a:rPr lang="en-US" dirty="0"/>
              <a:t>, you can’t always rehearse, so say what you have to say to fulfill the prompt</a:t>
            </a:r>
          </a:p>
          <a:p>
            <a:pPr lvl="0" fontAlgn="base"/>
            <a:r>
              <a:rPr lang="en-US" b="1" dirty="0"/>
              <a:t>When you’re writing, you’re on the offensive-</a:t>
            </a:r>
            <a:r>
              <a:rPr lang="en-US" dirty="0"/>
              <a:t>- memorize transition words and phrases to make your writing sound more sophisticated and </a:t>
            </a:r>
            <a:r>
              <a:rPr lang="en-US" dirty="0" smtClean="0"/>
              <a:t>formal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352666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date: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000" dirty="0" smtClean="0"/>
              <a:t>Tuesday, May 3, 2016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19422586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AP Spanish language </a:t>
            </a:r>
            <a:endParaRPr lang="en-US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Testing Tips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1026791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Menú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</a:p>
          <a:p>
            <a:r>
              <a:rPr lang="en-US" dirty="0" smtClean="0"/>
              <a:t>AP Test Tips</a:t>
            </a:r>
          </a:p>
          <a:p>
            <a:pPr lvl="1"/>
            <a:r>
              <a:rPr lang="en-US" dirty="0" smtClean="0"/>
              <a:t>Multiple Choice Tips</a:t>
            </a:r>
          </a:p>
          <a:p>
            <a:pPr lvl="1"/>
            <a:r>
              <a:rPr lang="en-US" dirty="0" smtClean="0"/>
              <a:t>Email Tips</a:t>
            </a:r>
          </a:p>
          <a:p>
            <a:pPr lvl="1"/>
            <a:r>
              <a:rPr lang="en-US" dirty="0" smtClean="0"/>
              <a:t>Essay Tips</a:t>
            </a:r>
          </a:p>
          <a:p>
            <a:pPr lvl="1"/>
            <a:r>
              <a:rPr lang="en-US" dirty="0" smtClean="0"/>
              <a:t>Simulated Conversation </a:t>
            </a:r>
          </a:p>
          <a:p>
            <a:pPr lvl="1"/>
            <a:r>
              <a:rPr lang="en-US" dirty="0" smtClean="0"/>
              <a:t>Cultural Comparison</a:t>
            </a:r>
          </a:p>
          <a:p>
            <a:pPr lvl="1"/>
            <a:r>
              <a:rPr lang="en-US" dirty="0" smtClean="0"/>
              <a:t>Overall Tips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9605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2114" y="244158"/>
            <a:ext cx="8160663" cy="1339850"/>
          </a:xfrm>
        </p:spPr>
        <p:txBody>
          <a:bodyPr/>
          <a:lstStyle/>
          <a:p>
            <a:r>
              <a:rPr lang="en-US" dirty="0" smtClean="0"/>
              <a:t>What ‘level’ is the AP Test?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64426" y="1631040"/>
            <a:ext cx="8078352" cy="4894788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To do well on the AP test, you need to master the ACTFL Intermediate level of Spanish. </a:t>
            </a:r>
            <a:r>
              <a:rPr lang="en-US" b="1" u="sng" dirty="0" smtClean="0"/>
              <a:t>Most of you are already there!</a:t>
            </a:r>
          </a:p>
          <a:p>
            <a:r>
              <a:rPr lang="en-US" b="1" dirty="0"/>
              <a:t>Intermediate High </a:t>
            </a:r>
            <a:r>
              <a:rPr lang="en-US" dirty="0"/>
              <a:t>speakers </a:t>
            </a:r>
            <a:r>
              <a:rPr lang="en-US" dirty="0" smtClean="0"/>
              <a:t>CAN…</a:t>
            </a:r>
          </a:p>
          <a:p>
            <a:pPr lvl="1"/>
            <a:r>
              <a:rPr lang="en-US" dirty="0" smtClean="0"/>
              <a:t> </a:t>
            </a:r>
            <a:r>
              <a:rPr lang="en-US" dirty="0"/>
              <a:t>converse with ease and confidence when dealing with the routine </a:t>
            </a:r>
            <a:r>
              <a:rPr lang="en-US" dirty="0" smtClean="0"/>
              <a:t>tasks</a:t>
            </a:r>
          </a:p>
          <a:p>
            <a:pPr lvl="1"/>
            <a:r>
              <a:rPr lang="en-US" dirty="0" smtClean="0"/>
              <a:t>handle </a:t>
            </a:r>
            <a:r>
              <a:rPr lang="en-US" dirty="0"/>
              <a:t>successfully uncomplicated tasks and social situations requiring an exchange of basic information related to their work, school, recreation, particular interests, and areas of competence. </a:t>
            </a:r>
            <a:endParaRPr lang="en-US" dirty="0" smtClean="0"/>
          </a:p>
          <a:p>
            <a:pPr lvl="1"/>
            <a:r>
              <a:rPr lang="en-US" dirty="0" smtClean="0"/>
              <a:t>handle </a:t>
            </a:r>
            <a:r>
              <a:rPr lang="en-US" dirty="0"/>
              <a:t>a substantial </a:t>
            </a:r>
            <a:r>
              <a:rPr lang="en-US" dirty="0" smtClean="0"/>
              <a:t>number Advanced tasks, but not always. </a:t>
            </a:r>
          </a:p>
          <a:p>
            <a:pPr lvl="1"/>
            <a:r>
              <a:rPr lang="en-US" dirty="0" smtClean="0"/>
              <a:t>narrate </a:t>
            </a:r>
            <a:r>
              <a:rPr lang="en-US" dirty="0"/>
              <a:t>and describe in all major time frames using </a:t>
            </a:r>
            <a:r>
              <a:rPr lang="en-US" dirty="0" smtClean="0"/>
              <a:t>connected ideas, able to write and speak paragraphs, and strings of paragraphs, </a:t>
            </a:r>
            <a:r>
              <a:rPr lang="en-US" dirty="0"/>
              <a:t>but not all the time. </a:t>
            </a:r>
            <a:endParaRPr lang="en-US" dirty="0" smtClean="0"/>
          </a:p>
          <a:p>
            <a:pPr lvl="1"/>
            <a:r>
              <a:rPr lang="en-US" dirty="0" smtClean="0"/>
              <a:t>be </a:t>
            </a:r>
            <a:r>
              <a:rPr lang="en-US" dirty="0"/>
              <a:t>understood by native speakers unaccustomed to dealing with non-</a:t>
            </a:r>
            <a:r>
              <a:rPr lang="en-US" dirty="0" smtClean="0"/>
              <a:t>natives</a:t>
            </a:r>
          </a:p>
          <a:p>
            <a:pPr lvl="1"/>
            <a:r>
              <a:rPr lang="en-US" dirty="0"/>
              <a:t>m</a:t>
            </a:r>
            <a:r>
              <a:rPr lang="en-US" dirty="0" smtClean="0"/>
              <a:t>ake lots of mistakes but still be understood.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18024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2114" y="244158"/>
            <a:ext cx="8160663" cy="1339850"/>
          </a:xfrm>
        </p:spPr>
        <p:txBody>
          <a:bodyPr/>
          <a:lstStyle/>
          <a:p>
            <a:r>
              <a:rPr lang="en-US" dirty="0" smtClean="0"/>
              <a:t>What if I don’t pass?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64525" y="1631040"/>
            <a:ext cx="8572225" cy="4894788"/>
          </a:xfrm>
        </p:spPr>
        <p:txBody>
          <a:bodyPr>
            <a:noAutofit/>
          </a:bodyPr>
          <a:lstStyle/>
          <a:p>
            <a:r>
              <a:rPr lang="en-US" sz="2800" dirty="0" smtClean="0"/>
              <a:t>You can pass the AP test even if your Spanish is not “great”.</a:t>
            </a:r>
          </a:p>
          <a:p>
            <a:r>
              <a:rPr lang="en-US" sz="2800" dirty="0" smtClean="0"/>
              <a:t>You can also have “perfect” Spanish and </a:t>
            </a:r>
            <a:r>
              <a:rPr lang="en-US" sz="2800" i="1" dirty="0" smtClean="0"/>
              <a:t>not</a:t>
            </a:r>
            <a:r>
              <a:rPr lang="en-US" sz="2800" dirty="0" smtClean="0"/>
              <a:t> pass the AP test.</a:t>
            </a:r>
          </a:p>
          <a:p>
            <a:r>
              <a:rPr lang="en-US" sz="2800" dirty="0" smtClean="0"/>
              <a:t>Passing the AP test has great benefits but… </a:t>
            </a:r>
          </a:p>
          <a:p>
            <a:pPr lvl="1"/>
            <a:r>
              <a:rPr lang="en-US" sz="2600" dirty="0" smtClean="0"/>
              <a:t>Not passing it does NOT make you lesser than anyone else.</a:t>
            </a:r>
          </a:p>
          <a:p>
            <a:pPr lvl="1"/>
            <a:r>
              <a:rPr lang="en-US" sz="2600" dirty="0" smtClean="0"/>
              <a:t>Passing it does not mean you’re better than anyone else.</a:t>
            </a:r>
          </a:p>
        </p:txBody>
      </p:sp>
    </p:spTree>
    <p:extLst>
      <p:ext uri="{BB962C8B-B14F-4D97-AF65-F5344CB8AC3E}">
        <p14:creationId xmlns:p14="http://schemas.microsoft.com/office/powerpoint/2010/main" val="19589489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 can do this!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l="-58966" r="-58966"/>
          <a:stretch>
            <a:fillRect/>
          </a:stretch>
        </p:blipFill>
        <p:spPr>
          <a:xfrm>
            <a:off x="900113" y="2133600"/>
            <a:ext cx="7345362" cy="3932238"/>
          </a:xfrm>
        </p:spPr>
      </p:pic>
    </p:spTree>
    <p:extLst>
      <p:ext uri="{BB962C8B-B14F-4D97-AF65-F5344CB8AC3E}">
        <p14:creationId xmlns:p14="http://schemas.microsoft.com/office/powerpoint/2010/main" val="35486776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Multiple Choice Section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76250" y="1682750"/>
            <a:ext cx="8095974" cy="4382771"/>
          </a:xfrm>
        </p:spPr>
        <p:txBody>
          <a:bodyPr>
            <a:normAutofit/>
          </a:bodyPr>
          <a:lstStyle/>
          <a:p>
            <a:pPr lvl="0" fontAlgn="base"/>
            <a:r>
              <a:rPr lang="en-US" b="1" dirty="0" smtClean="0"/>
              <a:t>Never </a:t>
            </a:r>
            <a:r>
              <a:rPr lang="en-US" dirty="0"/>
              <a:t>leave a MC item blank, no answer, no </a:t>
            </a:r>
            <a:r>
              <a:rPr lang="en-US" dirty="0" smtClean="0"/>
              <a:t>points.</a:t>
            </a:r>
            <a:endParaRPr lang="en-US" dirty="0"/>
          </a:p>
          <a:p>
            <a:pPr lvl="0" fontAlgn="base"/>
            <a:r>
              <a:rPr lang="en-US" dirty="0"/>
              <a:t>You have </a:t>
            </a:r>
            <a:r>
              <a:rPr lang="en-US" b="1" dirty="0"/>
              <a:t>20 </a:t>
            </a:r>
            <a:r>
              <a:rPr lang="en-US" b="1" dirty="0" err="1"/>
              <a:t>secs</a:t>
            </a:r>
            <a:r>
              <a:rPr lang="en-US" dirty="0"/>
              <a:t> per question to </a:t>
            </a:r>
            <a:r>
              <a:rPr lang="en-US" dirty="0" smtClean="0"/>
              <a:t>answer.</a:t>
            </a:r>
          </a:p>
          <a:p>
            <a:pPr lvl="0" fontAlgn="base"/>
            <a:r>
              <a:rPr lang="en-US" dirty="0" smtClean="0"/>
              <a:t>Don’t spend too much time trying to figure out any one answer, especially at the end each reading (the last couple of questions for each reading are harder). </a:t>
            </a:r>
            <a:endParaRPr lang="en-US" dirty="0"/>
          </a:p>
          <a:p>
            <a:pPr lvl="0" fontAlgn="base"/>
            <a:r>
              <a:rPr lang="en-US" dirty="0" smtClean="0"/>
              <a:t>Always </a:t>
            </a:r>
            <a:r>
              <a:rPr lang="en-US" dirty="0"/>
              <a:t>read the questions </a:t>
            </a:r>
            <a:r>
              <a:rPr lang="en-US" b="1" dirty="0"/>
              <a:t>before</a:t>
            </a:r>
            <a:r>
              <a:rPr lang="en-US" dirty="0"/>
              <a:t> reading or listening </a:t>
            </a:r>
            <a:r>
              <a:rPr lang="en-US" dirty="0" smtClean="0"/>
              <a:t>as much as possible (so you know what you’re looking for).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52305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Readings/Audio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76250" y="1682750"/>
            <a:ext cx="8436982" cy="5066486"/>
          </a:xfrm>
        </p:spPr>
        <p:txBody>
          <a:bodyPr>
            <a:normAutofit/>
          </a:bodyPr>
          <a:lstStyle/>
          <a:p>
            <a:pPr lvl="1" fontAlgn="base"/>
            <a:r>
              <a:rPr lang="en-US" sz="2400" dirty="0" smtClean="0"/>
              <a:t>PART A (Reading Materials Only)</a:t>
            </a:r>
            <a:endParaRPr lang="en-US" sz="2400" dirty="0"/>
          </a:p>
          <a:p>
            <a:pPr lvl="2" fontAlgn="base"/>
            <a:r>
              <a:rPr lang="en-US" dirty="0"/>
              <a:t>Promotional material, 5 questions</a:t>
            </a:r>
          </a:p>
          <a:p>
            <a:pPr lvl="2" fontAlgn="base"/>
            <a:r>
              <a:rPr lang="en-US" dirty="0"/>
              <a:t>Literary Text, 7 questions</a:t>
            </a:r>
          </a:p>
          <a:p>
            <a:pPr lvl="2" fontAlgn="base"/>
            <a:r>
              <a:rPr lang="en-US" dirty="0"/>
              <a:t>Article and chart, 11 questions</a:t>
            </a:r>
          </a:p>
          <a:p>
            <a:pPr lvl="2" fontAlgn="base"/>
            <a:r>
              <a:rPr lang="en-US" dirty="0"/>
              <a:t>Letter, 7 questions</a:t>
            </a:r>
          </a:p>
          <a:p>
            <a:pPr lvl="1" fontAlgn="base"/>
            <a:r>
              <a:rPr lang="en-US" sz="2400" dirty="0"/>
              <a:t>PART </a:t>
            </a:r>
            <a:r>
              <a:rPr lang="en-US" sz="2400" dirty="0" smtClean="0"/>
              <a:t>B (Audio and Readings)</a:t>
            </a:r>
            <a:endParaRPr lang="en-US" sz="2400" dirty="0"/>
          </a:p>
          <a:p>
            <a:pPr lvl="2" fontAlgn="base"/>
            <a:r>
              <a:rPr lang="en-US" dirty="0"/>
              <a:t>Audio Report and Article, 10 questions</a:t>
            </a:r>
          </a:p>
          <a:p>
            <a:pPr lvl="2" fontAlgn="base"/>
            <a:r>
              <a:rPr lang="en-US" dirty="0"/>
              <a:t>Conversation and chart, 7 questions</a:t>
            </a:r>
          </a:p>
          <a:p>
            <a:pPr lvl="2" fontAlgn="base"/>
            <a:r>
              <a:rPr lang="en-US" dirty="0"/>
              <a:t>Interview, 5 questions</a:t>
            </a:r>
          </a:p>
          <a:p>
            <a:pPr lvl="2" fontAlgn="base"/>
            <a:r>
              <a:rPr lang="en-US" dirty="0"/>
              <a:t>Instructions, 5 questions (</a:t>
            </a:r>
            <a:r>
              <a:rPr lang="en-US" dirty="0" err="1"/>
              <a:t>Eg</a:t>
            </a:r>
            <a:r>
              <a:rPr lang="en-US" dirty="0"/>
              <a:t>: How to make </a:t>
            </a:r>
            <a:r>
              <a:rPr lang="en-US" dirty="0" smtClean="0"/>
              <a:t>a Spanish </a:t>
            </a:r>
            <a:r>
              <a:rPr lang="en-US" dirty="0" err="1" smtClean="0"/>
              <a:t>omelette</a:t>
            </a:r>
            <a:r>
              <a:rPr lang="en-US" dirty="0" smtClean="0"/>
              <a:t>)</a:t>
            </a:r>
            <a:endParaRPr lang="en-US" dirty="0"/>
          </a:p>
          <a:p>
            <a:pPr lvl="2" fontAlgn="base"/>
            <a:r>
              <a:rPr lang="en-US" dirty="0"/>
              <a:t>Presentation, 8 </a:t>
            </a:r>
            <a:r>
              <a:rPr lang="en-US" dirty="0" smtClean="0"/>
              <a:t>questions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94729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MC Questions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64625" y="1783898"/>
            <a:ext cx="8536947" cy="4871272"/>
          </a:xfrm>
        </p:spPr>
        <p:txBody>
          <a:bodyPr>
            <a:normAutofit fontScale="77500" lnSpcReduction="20000"/>
          </a:bodyPr>
          <a:lstStyle/>
          <a:p>
            <a:pPr lvl="1" fontAlgn="base"/>
            <a:r>
              <a:rPr lang="en-US" sz="2400" dirty="0" smtClean="0"/>
              <a:t>PROPOSITO</a:t>
            </a:r>
            <a:r>
              <a:rPr lang="en-US" sz="2400" dirty="0"/>
              <a:t>: What’s the </a:t>
            </a:r>
            <a:r>
              <a:rPr lang="en-US" sz="2400" b="1" dirty="0"/>
              <a:t>purpose</a:t>
            </a:r>
            <a:r>
              <a:rPr lang="en-US" sz="2400" dirty="0"/>
              <a:t> of this text?</a:t>
            </a:r>
          </a:p>
          <a:p>
            <a:pPr lvl="1" fontAlgn="base"/>
            <a:r>
              <a:rPr lang="en-US" sz="2400" dirty="0"/>
              <a:t>A QUIEN SE DIRIGE/ PUBLICO: Who is the intended audience?</a:t>
            </a:r>
          </a:p>
          <a:p>
            <a:pPr lvl="1" fontAlgn="base"/>
            <a:r>
              <a:rPr lang="en-US" sz="2400" dirty="0"/>
              <a:t>RESUMEN: Summarize the main idea</a:t>
            </a:r>
          </a:p>
          <a:p>
            <a:pPr lvl="1" fontAlgn="base"/>
            <a:r>
              <a:rPr lang="en-US" sz="2400" dirty="0"/>
              <a:t>QUE SE PUEDE INFERIR / DEDUCIR: Inference/conclusion questions</a:t>
            </a:r>
          </a:p>
          <a:p>
            <a:pPr lvl="1" fontAlgn="base"/>
            <a:r>
              <a:rPr lang="en-US" sz="2400" dirty="0"/>
              <a:t>A QUE SE REFIERE:  vocab question</a:t>
            </a:r>
          </a:p>
          <a:p>
            <a:pPr lvl="1" fontAlgn="base"/>
            <a:r>
              <a:rPr lang="en-US" sz="2400" dirty="0" smtClean="0"/>
              <a:t>QUÉ, CÓMO</a:t>
            </a:r>
            <a:r>
              <a:rPr lang="en-US" sz="2400" dirty="0"/>
              <a:t>, </a:t>
            </a:r>
            <a:r>
              <a:rPr lang="en-US" sz="2400" dirty="0" smtClean="0"/>
              <a:t>CUÁNDO</a:t>
            </a:r>
            <a:r>
              <a:rPr lang="en-US" sz="2400" dirty="0"/>
              <a:t>, POR </a:t>
            </a:r>
            <a:r>
              <a:rPr lang="en-US" sz="2400" dirty="0" smtClean="0"/>
              <a:t>QUÉ: </a:t>
            </a:r>
            <a:r>
              <a:rPr lang="en-US" sz="2400" dirty="0"/>
              <a:t> Comprehension questions, answer usually easily found in the text</a:t>
            </a:r>
          </a:p>
          <a:p>
            <a:pPr lvl="1" fontAlgn="base"/>
            <a:r>
              <a:rPr lang="en-US" sz="2400" dirty="0"/>
              <a:t>ACTITUD, TONO, REACCION, MORALEJA: Comprehension questions about tone, attitude, reaction of authors and or characters and the story’s moral teaching</a:t>
            </a:r>
          </a:p>
          <a:p>
            <a:pPr lvl="1" fontAlgn="base"/>
            <a:r>
              <a:rPr lang="en-US" sz="2400" dirty="0"/>
              <a:t>TECNICA LITERARIA: They might ask about phrases and words and you have to interpret the meaning</a:t>
            </a:r>
          </a:p>
          <a:p>
            <a:pPr lvl="1" fontAlgn="base"/>
            <a:r>
              <a:rPr lang="en-US" sz="2400" dirty="0" smtClean="0"/>
              <a:t>INTERPERSONAL QUESTION: </a:t>
            </a:r>
            <a:endParaRPr lang="en-US" sz="2400" dirty="0"/>
          </a:p>
          <a:p>
            <a:pPr lvl="2" fontAlgn="base"/>
            <a:r>
              <a:rPr lang="en-US" dirty="0" smtClean="0"/>
              <a:t>What’s a good question you could ask the author (</a:t>
            </a:r>
            <a:r>
              <a:rPr lang="en-US" dirty="0"/>
              <a:t>watch out for register, logic and appropriate language use)</a:t>
            </a:r>
          </a:p>
          <a:p>
            <a:pPr lvl="2" fontAlgn="base"/>
            <a:r>
              <a:rPr lang="en-US" dirty="0"/>
              <a:t>What kind of book would you read for more </a:t>
            </a:r>
            <a:r>
              <a:rPr lang="en-US" dirty="0" smtClean="0"/>
              <a:t>info?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344151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Capital">
  <a:themeElements>
    <a:clrScheme name="Capital">
      <a:dk1>
        <a:srgbClr val="000000"/>
      </a:dk1>
      <a:lt1>
        <a:srgbClr val="FFFFFF"/>
      </a:lt1>
      <a:dk2>
        <a:srgbClr val="6F6D5D"/>
      </a:dk2>
      <a:lt2>
        <a:srgbClr val="7C8F97"/>
      </a:lt2>
      <a:accent1>
        <a:srgbClr val="4B5A60"/>
      </a:accent1>
      <a:accent2>
        <a:srgbClr val="9C5238"/>
      </a:accent2>
      <a:accent3>
        <a:srgbClr val="504539"/>
      </a:accent3>
      <a:accent4>
        <a:srgbClr val="C1AD79"/>
      </a:accent4>
      <a:accent5>
        <a:srgbClr val="667559"/>
      </a:accent5>
      <a:accent6>
        <a:srgbClr val="BAD6AD"/>
      </a:accent6>
      <a:hlink>
        <a:srgbClr val="524A82"/>
      </a:hlink>
      <a:folHlink>
        <a:srgbClr val="8F9954"/>
      </a:folHlink>
    </a:clrScheme>
    <a:fontScheme name="Capital">
      <a:majorFont>
        <a:latin typeface="Calisto MT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Capita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atMod val="150000"/>
                <a:lumMod val="50000"/>
              </a:schemeClr>
              <a:schemeClr val="phClr">
                <a:satMod val="300000"/>
                <a:lumMod val="125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atMod val="135000"/>
                <a:lumMod val="80000"/>
              </a:schemeClr>
              <a:schemeClr val="phClr">
                <a:satMod val="250000"/>
                <a:lumMod val="15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>
              <a:shade val="90000"/>
            </a:schemeClr>
          </a:solidFill>
          <a:prstDash val="solid"/>
        </a:ln>
        <a:ln w="44450" cap="flat" cmpd="sng" algn="ctr">
          <a:solidFill>
            <a:schemeClr val="phClr">
              <a:shade val="85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sx="101000" sy="101000" algn="ctr" rotWithShape="0">
              <a:srgbClr val="000000">
                <a:alpha val="40000"/>
              </a:srgbClr>
            </a:outerShdw>
          </a:effectLst>
          <a:scene3d>
            <a:camera prst="perspectiveFront" fov="3000000"/>
            <a:lightRig rig="threePt" dir="tl"/>
          </a:scene3d>
          <a:sp3d>
            <a:bevelT w="0" h="0"/>
          </a:sp3d>
        </a:effectStyle>
        <a:effectStyle>
          <a:effectLst>
            <a:innerShdw blurRad="190500">
              <a:srgbClr val="000000">
                <a:alpha val="50000"/>
              </a:srgbClr>
            </a:innerShdw>
          </a:effectLst>
          <a:scene3d>
            <a:camera prst="perspectiveFront" fov="4800000"/>
            <a:lightRig rig="twoPt" dir="t">
              <a:rot lat="0" lon="0" rev="4800000"/>
            </a:lightRig>
          </a:scene3d>
          <a:sp3d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3">
            <a:duotone>
              <a:schemeClr val="phClr">
                <a:satMod val="150000"/>
                <a:lumMod val="50000"/>
              </a:schemeClr>
              <a:schemeClr val="phClr">
                <a:satMod val="400000"/>
                <a:lumMod val="16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Capital.thmx</Template>
  <TotalTime>52</TotalTime>
  <Words>1130</Words>
  <Application>Microsoft Macintosh PowerPoint</Application>
  <PresentationFormat>On-screen Show (4:3)</PresentationFormat>
  <Paragraphs>143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Capital</vt:lpstr>
      <vt:lpstr>La tarea</vt:lpstr>
      <vt:lpstr>AP Spanish language </vt:lpstr>
      <vt:lpstr>Menú</vt:lpstr>
      <vt:lpstr>What ‘level’ is the AP Test?</vt:lpstr>
      <vt:lpstr>What if I don’t pass?</vt:lpstr>
      <vt:lpstr>We can do this!</vt:lpstr>
      <vt:lpstr>Multiple Choice Section</vt:lpstr>
      <vt:lpstr>Types of Readings/Audio</vt:lpstr>
      <vt:lpstr>Types of MC Questions</vt:lpstr>
      <vt:lpstr>Audio and Tabla Tips</vt:lpstr>
      <vt:lpstr>Formal Email Tips</vt:lpstr>
      <vt:lpstr>Essay Tips- Overall</vt:lpstr>
      <vt:lpstr>Essay Tips: Introduction</vt:lpstr>
      <vt:lpstr>Essay Tips: The Body</vt:lpstr>
      <vt:lpstr>Essay Tips: Conclusion</vt:lpstr>
      <vt:lpstr>Simulated Conversation</vt:lpstr>
      <vt:lpstr>Cultural Comparison</vt:lpstr>
      <vt:lpstr>Overall Tips</vt:lpstr>
      <vt:lpstr>Test date:</vt:lpstr>
    </vt:vector>
  </TitlesOfParts>
  <Company>Gateway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Staff</dc:creator>
  <cp:lastModifiedBy>Connie Cabrera</cp:lastModifiedBy>
  <cp:revision>16</cp:revision>
  <dcterms:created xsi:type="dcterms:W3CDTF">2015-03-22T14:16:33Z</dcterms:created>
  <dcterms:modified xsi:type="dcterms:W3CDTF">2016-01-14T20:59:43Z</dcterms:modified>
</cp:coreProperties>
</file>